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31" r:id="rId2"/>
    <p:sldId id="263" r:id="rId3"/>
    <p:sldId id="269" r:id="rId4"/>
    <p:sldId id="336" r:id="rId5"/>
    <p:sldId id="304" r:id="rId6"/>
    <p:sldId id="268" r:id="rId7"/>
    <p:sldId id="337" r:id="rId8"/>
    <p:sldId id="344" r:id="rId9"/>
    <p:sldId id="355" r:id="rId10"/>
    <p:sldId id="356" r:id="rId11"/>
    <p:sldId id="357" r:id="rId12"/>
    <p:sldId id="358" r:id="rId13"/>
    <p:sldId id="359" r:id="rId14"/>
    <p:sldId id="360" r:id="rId15"/>
    <p:sldId id="328" r:id="rId16"/>
    <p:sldId id="347" r:id="rId17"/>
    <p:sldId id="354" r:id="rId18"/>
    <p:sldId id="338" r:id="rId19"/>
    <p:sldId id="346" r:id="rId20"/>
    <p:sldId id="334" r:id="rId21"/>
    <p:sldId id="288" r:id="rId22"/>
    <p:sldId id="290" r:id="rId23"/>
    <p:sldId id="291" r:id="rId24"/>
    <p:sldId id="292" r:id="rId25"/>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3770" autoAdjust="0"/>
  </p:normalViewPr>
  <p:slideViewPr>
    <p:cSldViewPr snapToGrid="0">
      <p:cViewPr varScale="1">
        <p:scale>
          <a:sx n="83" d="100"/>
          <a:sy n="83" d="100"/>
        </p:scale>
        <p:origin x="1066"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2983D-A7E6-4472-B44E-135E47CAD4FB}" type="datetimeFigureOut">
              <a:rPr lang="en-US" smtClean="0"/>
              <a:t>3/6/2018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1D691-967A-49DD-BB3D-043CE6558D80}" type="slidenum">
              <a:rPr lang="en-US" smtClean="0"/>
              <a:t>‹#›</a:t>
            </a:fld>
            <a:endParaRPr lang="en-US"/>
          </a:p>
        </p:txBody>
      </p:sp>
    </p:spTree>
    <p:extLst>
      <p:ext uri="{BB962C8B-B14F-4D97-AF65-F5344CB8AC3E}">
        <p14:creationId xmlns:p14="http://schemas.microsoft.com/office/powerpoint/2010/main" val="251265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D1D691-967A-49DD-BB3D-043CE6558D80}" type="slidenum">
              <a:rPr lang="en-US" smtClean="0"/>
              <a:t>1</a:t>
            </a:fld>
            <a:endParaRPr lang="en-US"/>
          </a:p>
        </p:txBody>
      </p:sp>
    </p:spTree>
    <p:extLst>
      <p:ext uri="{BB962C8B-B14F-4D97-AF65-F5344CB8AC3E}">
        <p14:creationId xmlns:p14="http://schemas.microsoft.com/office/powerpoint/2010/main" val="77327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1B541-922A-4F7A-93C1-45D3BFD5D391}" type="slidenum">
              <a:rPr lang="en-US" smtClean="0"/>
              <a:pPr/>
              <a:t>3</a:t>
            </a:fld>
            <a:endParaRPr lang="en-US"/>
          </a:p>
        </p:txBody>
      </p:sp>
    </p:spTree>
    <p:extLst>
      <p:ext uri="{BB962C8B-B14F-4D97-AF65-F5344CB8AC3E}">
        <p14:creationId xmlns:p14="http://schemas.microsoft.com/office/powerpoint/2010/main" val="403596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1D691-967A-49DD-BB3D-043CE6558D80}" type="slidenum">
              <a:rPr lang="en-US" smtClean="0"/>
              <a:t>18</a:t>
            </a:fld>
            <a:endParaRPr lang="en-US"/>
          </a:p>
        </p:txBody>
      </p:sp>
    </p:spTree>
    <p:extLst>
      <p:ext uri="{BB962C8B-B14F-4D97-AF65-F5344CB8AC3E}">
        <p14:creationId xmlns:p14="http://schemas.microsoft.com/office/powerpoint/2010/main" val="366999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a:prstGeom prst="rect">
            <a:avLst/>
          </a:prstGeo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a:prstGeom prst="rect">
            <a:avLst/>
          </a:prstGeo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10894807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946404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1825625"/>
            <a:ext cx="946404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5B4C656A-369F-4E2A-8FF4-DD12738354FA}" type="datetime1">
              <a:rPr lang="en-US" smtClean="0"/>
              <a:t>3/6/2018</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4292481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8D44BCB1-8A17-42E3-8266-395CD942ABBF}" type="datetime1">
              <a:rPr lang="en-US" smtClean="0"/>
              <a:t>3/6/2018</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32877813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946404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754380" y="1825625"/>
            <a:ext cx="946404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72094" y="5500009"/>
            <a:ext cx="2468880" cy="365125"/>
          </a:xfrm>
          <a:prstGeom prst="rect">
            <a:avLst/>
          </a:prstGeom>
        </p:spPr>
        <p:txBody>
          <a:bodyPr/>
          <a:lstStyle/>
          <a:p>
            <a:fld id="{1D6CAF33-D4F6-426A-A5E5-9283BD6DEB96}" type="datetime1">
              <a:rPr lang="en-US" smtClean="0"/>
              <a:t>3/6/2018</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722900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a:prstGeom prst="rect">
            <a:avLst/>
          </a:prstGeo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a:prstGeom prst="rect">
            <a:avLst/>
          </a:prstGeo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B3E1D3AB-DFEE-4CCA-97FE-542DEA55D400}" type="datetime1">
              <a:rPr lang="en-US" smtClean="0"/>
              <a:t>3/6/2018</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3409656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946404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165860" y="5035551"/>
            <a:ext cx="2468880" cy="365125"/>
          </a:xfrm>
          <a:prstGeom prst="rect">
            <a:avLst/>
          </a:prstGeom>
        </p:spPr>
        <p:txBody>
          <a:bodyPr/>
          <a:lstStyle/>
          <a:p>
            <a:fld id="{430FA723-3A3D-4931-BCF8-F29118A2CC9A}" type="datetime1">
              <a:rPr lang="en-US" smtClean="0"/>
              <a:t>3/6/2018</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5637252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a:prstGeom prst="rect">
            <a:avLst/>
          </a:prstGeo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a:prstGeom prst="rect">
            <a:avLst/>
          </a:prstGeo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54380" y="6356351"/>
            <a:ext cx="2468880" cy="365125"/>
          </a:xfrm>
          <a:prstGeom prst="rect">
            <a:avLst/>
          </a:prstGeom>
        </p:spPr>
        <p:txBody>
          <a:bodyPr/>
          <a:lstStyle/>
          <a:p>
            <a:fld id="{4AC5E941-9857-4063-B9FA-F23B62B6B2E1}" type="datetime1">
              <a:rPr lang="en-US" smtClean="0"/>
              <a:t>3/6/2018</a:t>
            </a:fld>
            <a:endParaRPr lang="en-US"/>
          </a:p>
        </p:txBody>
      </p:sp>
      <p:sp>
        <p:nvSpPr>
          <p:cNvPr id="8" name="Footer Placeholder 7"/>
          <p:cNvSpPr>
            <a:spLocks noGrp="1"/>
          </p:cNvSpPr>
          <p:nvPr>
            <p:ph type="ftr" sz="quarter" idx="11"/>
          </p:nvPr>
        </p:nvSpPr>
        <p:spPr>
          <a:xfrm>
            <a:off x="3634740" y="6356351"/>
            <a:ext cx="370332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5799873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946404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54380" y="6356351"/>
            <a:ext cx="2468880" cy="365125"/>
          </a:xfrm>
          <a:prstGeom prst="rect">
            <a:avLst/>
          </a:prstGeom>
        </p:spPr>
        <p:txBody>
          <a:bodyPr/>
          <a:lstStyle/>
          <a:p>
            <a:fld id="{C3ABCD10-D49C-404B-A0FD-9839204826AC}" type="datetime1">
              <a:rPr lang="en-US" smtClean="0"/>
              <a:t>3/6/2018</a:t>
            </a:fld>
            <a:endParaRPr lang="en-US"/>
          </a:p>
        </p:txBody>
      </p:sp>
      <p:sp>
        <p:nvSpPr>
          <p:cNvPr id="4" name="Footer Placeholder 3"/>
          <p:cNvSpPr>
            <a:spLocks noGrp="1"/>
          </p:cNvSpPr>
          <p:nvPr>
            <p:ph type="ftr" sz="quarter" idx="11"/>
          </p:nvPr>
        </p:nvSpPr>
        <p:spPr>
          <a:xfrm>
            <a:off x="3634740" y="6356351"/>
            <a:ext cx="37033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39015339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380" y="6356351"/>
            <a:ext cx="2468880" cy="365125"/>
          </a:xfrm>
          <a:prstGeom prst="rect">
            <a:avLst/>
          </a:prstGeom>
        </p:spPr>
        <p:txBody>
          <a:bodyPr/>
          <a:lstStyle/>
          <a:p>
            <a:fld id="{3E785569-E6A8-4B03-8CFD-45A55C050DEA}" type="datetime1">
              <a:rPr lang="en-US" smtClean="0"/>
              <a:t>3/6/2018</a:t>
            </a:fld>
            <a:endParaRPr lang="en-US"/>
          </a:p>
        </p:txBody>
      </p:sp>
      <p:sp>
        <p:nvSpPr>
          <p:cNvPr id="3" name="Footer Placeholder 2"/>
          <p:cNvSpPr>
            <a:spLocks noGrp="1"/>
          </p:cNvSpPr>
          <p:nvPr>
            <p:ph type="ftr" sz="quarter" idx="11"/>
          </p:nvPr>
        </p:nvSpPr>
        <p:spPr>
          <a:xfrm>
            <a:off x="3634740" y="6356351"/>
            <a:ext cx="370332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1147420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a:prstGeom prst="rect">
            <a:avLst/>
          </a:prstGeo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a:prstGeom prst="rect">
            <a:avLst/>
          </a:prstGeo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a:prstGeom prst="rect">
            <a:avLst/>
          </a:prstGeo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D69342C2-0A39-41B3-BE6C-86DAC063793C}" type="datetime1">
              <a:rPr lang="en-US" smtClean="0"/>
              <a:t>3/6/2018</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40108389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a:prstGeom prst="rect">
            <a:avLst/>
          </a:prstGeo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a:prstGeom prst="rect">
            <a:avLst/>
          </a:prstGeo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a:prstGeom prst="rect">
            <a:avLst/>
          </a:prstGeo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8C987903-41BF-4DE2-B9D3-B0F48586BC46}" type="datetime1">
              <a:rPr lang="en-US" smtClean="0"/>
              <a:t>3/6/2018</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3258691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130629" y="145143"/>
            <a:ext cx="10711542" cy="6574971"/>
          </a:xfrm>
          <a:prstGeom prst="rect">
            <a:avLst/>
          </a:prstGeom>
          <a:noFill/>
          <a:ln w="76200">
            <a:solidFill>
              <a:srgbClr val="0070C0"/>
            </a:solidFill>
            <a:prstDash val="sysDash"/>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804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ashrafulis1984@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024" y="201168"/>
            <a:ext cx="10579608" cy="639165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061704" y="5907024"/>
            <a:ext cx="1271016" cy="369332"/>
          </a:xfrm>
          <a:prstGeom prst="rect">
            <a:avLst/>
          </a:prstGeom>
          <a:solidFill>
            <a:schemeClr val="bg2">
              <a:lumMod val="90000"/>
            </a:schemeClr>
          </a:solidFill>
        </p:spPr>
        <p:txBody>
          <a:bodyPr wrap="square" rtlCol="0">
            <a:spAutoFit/>
          </a:bodyPr>
          <a:lstStyle/>
          <a:p>
            <a:endParaRPr lang="en-US" dirty="0"/>
          </a:p>
        </p:txBody>
      </p:sp>
    </p:spTree>
    <p:extLst>
      <p:ext uri="{BB962C8B-B14F-4D97-AF65-F5344CB8AC3E}">
        <p14:creationId xmlns:p14="http://schemas.microsoft.com/office/powerpoint/2010/main" val="192285557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3584" y="448056"/>
            <a:ext cx="4764024" cy="646331"/>
          </a:xfrm>
          <a:prstGeom prst="rect">
            <a:avLst/>
          </a:prstGeom>
          <a:noFill/>
        </p:spPr>
        <p:txBody>
          <a:bodyPr wrap="square" rtlCol="0">
            <a:spAutoFit/>
          </a:bodyPr>
          <a:lstStyle/>
          <a:p>
            <a:r>
              <a:rPr lang="en-US" sz="3600" b="1" dirty="0" smtClean="0">
                <a:latin typeface="Book Antiqua" panose="02040602050305030304" pitchFamily="18" charset="0"/>
              </a:rPr>
              <a:t>Definite articles:</a:t>
            </a:r>
            <a:endParaRPr lang="en-US" sz="3600" b="1" dirty="0">
              <a:latin typeface="Book Antiqua" panose="02040602050305030304" pitchFamily="18" charset="0"/>
            </a:endParaRPr>
          </a:p>
        </p:txBody>
      </p:sp>
      <p:sp>
        <p:nvSpPr>
          <p:cNvPr id="3" name="TextBox 2"/>
          <p:cNvSpPr txBox="1"/>
          <p:nvPr/>
        </p:nvSpPr>
        <p:spPr>
          <a:xfrm>
            <a:off x="1243584" y="1435608"/>
            <a:ext cx="7059168" cy="584775"/>
          </a:xfrm>
          <a:prstGeom prst="rect">
            <a:avLst/>
          </a:prstGeom>
          <a:noFill/>
        </p:spPr>
        <p:txBody>
          <a:bodyPr wrap="square" rtlCol="0">
            <a:spAutoFit/>
          </a:bodyPr>
          <a:lstStyle/>
          <a:p>
            <a:r>
              <a:rPr lang="en-US" sz="3200" dirty="0" smtClean="0">
                <a:latin typeface="Book Antiqua" panose="02040602050305030304" pitchFamily="18" charset="0"/>
              </a:rPr>
              <a:t>The is a definite article. Such as -</a:t>
            </a:r>
            <a:endParaRPr lang="en-US" sz="3200" dirty="0">
              <a:latin typeface="Book Antiqua" panose="02040602050305030304" pitchFamily="18" charset="0"/>
            </a:endParaRPr>
          </a:p>
        </p:txBody>
      </p:sp>
      <p:grpSp>
        <p:nvGrpSpPr>
          <p:cNvPr id="8" name="Group 7"/>
          <p:cNvGrpSpPr/>
          <p:nvPr/>
        </p:nvGrpSpPr>
        <p:grpSpPr>
          <a:xfrm>
            <a:off x="1316736" y="2761488"/>
            <a:ext cx="3346704" cy="3043178"/>
            <a:chOff x="1316736" y="2761488"/>
            <a:chExt cx="3346704" cy="3043178"/>
          </a:xfrm>
        </p:grpSpPr>
        <p:sp>
          <p:nvSpPr>
            <p:cNvPr id="4" name="TextBox 3"/>
            <p:cNvSpPr txBox="1"/>
            <p:nvPr/>
          </p:nvSpPr>
          <p:spPr>
            <a:xfrm>
              <a:off x="1316736" y="4727448"/>
              <a:ext cx="3346704" cy="1077218"/>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The</a:t>
              </a:r>
              <a:r>
                <a:rPr lang="en-US" sz="3200" dirty="0" smtClean="0">
                  <a:latin typeface="Book Antiqua" panose="02040602050305030304" pitchFamily="18" charset="0"/>
                </a:rPr>
                <a:t> cow is a domestic animal.</a:t>
              </a:r>
              <a:endParaRPr lang="en-US" sz="3200" dirty="0">
                <a:latin typeface="Book Antiqua" panose="0204060205030503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048" y="2761488"/>
              <a:ext cx="2743200" cy="1828800"/>
            </a:xfrm>
            <a:prstGeom prst="rect">
              <a:avLst/>
            </a:prstGeom>
            <a:ln w="38100">
              <a:solidFill>
                <a:srgbClr val="00FF00"/>
              </a:solidFill>
            </a:ln>
          </p:spPr>
        </p:pic>
      </p:grpSp>
      <p:grpSp>
        <p:nvGrpSpPr>
          <p:cNvPr id="10" name="Group 9"/>
          <p:cNvGrpSpPr/>
          <p:nvPr/>
        </p:nvGrpSpPr>
        <p:grpSpPr>
          <a:xfrm>
            <a:off x="5705856" y="2761488"/>
            <a:ext cx="3063240" cy="3043178"/>
            <a:chOff x="5705856" y="2761488"/>
            <a:chExt cx="3063240" cy="3043178"/>
          </a:xfrm>
        </p:grpSpPr>
        <p:sp>
          <p:nvSpPr>
            <p:cNvPr id="5" name="TextBox 4"/>
            <p:cNvSpPr txBox="1"/>
            <p:nvPr/>
          </p:nvSpPr>
          <p:spPr>
            <a:xfrm>
              <a:off x="5705856" y="4727448"/>
              <a:ext cx="3063240" cy="1077218"/>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The</a:t>
              </a:r>
              <a:r>
                <a:rPr lang="en-US" sz="3200" dirty="0" smtClean="0">
                  <a:latin typeface="Book Antiqua" panose="02040602050305030304" pitchFamily="18" charset="0"/>
                </a:rPr>
                <a:t> sun rises in the east.</a:t>
              </a:r>
              <a:endParaRPr lang="en-US" sz="3200" dirty="0">
                <a:latin typeface="Book Antiqua" panose="0204060205030503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856" y="2761488"/>
              <a:ext cx="2954311" cy="1965960"/>
            </a:xfrm>
            <a:prstGeom prst="rect">
              <a:avLst/>
            </a:prstGeom>
            <a:ln w="38100">
              <a:solidFill>
                <a:srgbClr val="00FF00"/>
              </a:solidFill>
            </a:ln>
          </p:spPr>
        </p:pic>
      </p:grpSp>
    </p:spTree>
    <p:extLst>
      <p:ext uri="{BB962C8B-B14F-4D97-AF65-F5344CB8AC3E}">
        <p14:creationId xmlns:p14="http://schemas.microsoft.com/office/powerpoint/2010/main" val="35531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928" y="316813"/>
            <a:ext cx="5358384" cy="584775"/>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latin typeface="Book Antiqua" panose="02040602050305030304" pitchFamily="18" charset="0"/>
                <a:cs typeface="Times New Roman" pitchFamily="18" charset="0"/>
              </a:rPr>
              <a:t>Different uses of ‘a’/’an</a:t>
            </a:r>
            <a:r>
              <a:rPr lang="en-US" sz="3200" b="1" dirty="0" smtClean="0">
                <a:latin typeface="Book Antiqua" panose="02040602050305030304" pitchFamily="18" charset="0"/>
                <a:cs typeface="Times New Roman" pitchFamily="18" charset="0"/>
              </a:rPr>
              <a:t>’:</a:t>
            </a:r>
            <a:endParaRPr lang="en-US" sz="3200" b="1" dirty="0">
              <a:solidFill>
                <a:srgbClr val="C00000"/>
              </a:solidFill>
              <a:latin typeface="Book Antiqua" panose="02040602050305030304" pitchFamily="18" charset="0"/>
              <a:cs typeface="Times New Roman" pitchFamily="18" charset="0"/>
            </a:endParaRPr>
          </a:p>
        </p:txBody>
      </p:sp>
      <p:sp>
        <p:nvSpPr>
          <p:cNvPr id="3" name="TextBox 2"/>
          <p:cNvSpPr txBox="1"/>
          <p:nvPr/>
        </p:nvSpPr>
        <p:spPr>
          <a:xfrm>
            <a:off x="566928" y="901588"/>
            <a:ext cx="7671816" cy="954107"/>
          </a:xfrm>
          <a:prstGeom prst="rect">
            <a:avLst/>
          </a:prstGeom>
          <a:noFill/>
        </p:spPr>
        <p:txBody>
          <a:bodyPr wrap="square" rtlCol="0">
            <a:spAutoFit/>
          </a:bodyPr>
          <a:lstStyle/>
          <a:p>
            <a:r>
              <a:rPr lang="en-US" sz="2800" dirty="0" smtClean="0">
                <a:latin typeface="Book Antiqua" panose="02040602050305030304" pitchFamily="18" charset="0"/>
              </a:rPr>
              <a:t>Observe the following words that have taken ‘a’ before them:</a:t>
            </a:r>
            <a:endParaRPr lang="en-US" sz="2800" dirty="0">
              <a:latin typeface="Book Antiqua" panose="02040602050305030304" pitchFamily="18" charset="0"/>
            </a:endParaRPr>
          </a:p>
        </p:txBody>
      </p:sp>
      <p:sp>
        <p:nvSpPr>
          <p:cNvPr id="4" name="TextBox 3"/>
          <p:cNvSpPr txBox="1"/>
          <p:nvPr/>
        </p:nvSpPr>
        <p:spPr>
          <a:xfrm>
            <a:off x="566928" y="2057400"/>
            <a:ext cx="9811512" cy="954107"/>
          </a:xfrm>
          <a:prstGeom prst="rect">
            <a:avLst/>
          </a:prstGeom>
          <a:noFill/>
          <a:ln w="28575">
            <a:solidFill>
              <a:schemeClr val="tx1"/>
            </a:solidFill>
          </a:ln>
        </p:spPr>
        <p:txBody>
          <a:bodyPr wrap="square" rtlCol="0">
            <a:spAutoFit/>
          </a:bodyPr>
          <a:lstStyle/>
          <a:p>
            <a:r>
              <a:rPr lang="en-US" sz="2800" dirty="0">
                <a:latin typeface="Book Antiqua" panose="02040602050305030304" pitchFamily="18" charset="0"/>
              </a:rPr>
              <a:t>a</a:t>
            </a:r>
            <a:r>
              <a:rPr lang="en-US" sz="2800" dirty="0" smtClean="0">
                <a:latin typeface="Book Antiqua" panose="02040602050305030304" pitchFamily="18" charset="0"/>
              </a:rPr>
              <a:t> girl, a boy, a pen, a ball, a bat, a field, a school, a district, a country, a box, a student, a teacher, a word.</a:t>
            </a:r>
            <a:endParaRPr lang="en-US" sz="2800" dirty="0">
              <a:latin typeface="Book Antiqua" panose="02040602050305030304" pitchFamily="18" charset="0"/>
            </a:endParaRPr>
          </a:p>
        </p:txBody>
      </p:sp>
      <p:sp>
        <p:nvSpPr>
          <p:cNvPr id="5" name="TextBox 4"/>
          <p:cNvSpPr txBox="1"/>
          <p:nvPr/>
        </p:nvSpPr>
        <p:spPr>
          <a:xfrm>
            <a:off x="484632" y="5495544"/>
            <a:ext cx="10030968" cy="1077218"/>
          </a:xfrm>
          <a:prstGeom prst="rect">
            <a:avLst/>
          </a:prstGeom>
          <a:noFill/>
          <a:ln w="28575">
            <a:solidFill>
              <a:schemeClr val="tx1"/>
            </a:solidFill>
          </a:ln>
        </p:spPr>
        <p:txBody>
          <a:bodyPr wrap="square" rtlCol="0">
            <a:spAutoFit/>
          </a:bodyPr>
          <a:lstStyle/>
          <a:p>
            <a:r>
              <a:rPr lang="en-US" sz="3200" dirty="0" smtClean="0">
                <a:latin typeface="Book Antiqua" panose="02040602050305030304" pitchFamily="18" charset="0"/>
              </a:rPr>
              <a:t>The words that begin with a </a:t>
            </a:r>
            <a:r>
              <a:rPr lang="en-US" sz="3200" b="1" dirty="0" smtClean="0">
                <a:latin typeface="Book Antiqua" panose="02040602050305030304" pitchFamily="18" charset="0"/>
              </a:rPr>
              <a:t>consonant sound </a:t>
            </a:r>
            <a:r>
              <a:rPr lang="en-US" sz="3200" dirty="0" smtClean="0">
                <a:latin typeface="Book Antiqua" panose="02040602050305030304" pitchFamily="18" charset="0"/>
              </a:rPr>
              <a:t>take the article</a:t>
            </a:r>
            <a:r>
              <a:rPr lang="en-US" sz="3200" b="1" dirty="0" smtClean="0">
                <a:latin typeface="Book Antiqua" panose="02040602050305030304" pitchFamily="18" charset="0"/>
              </a:rPr>
              <a:t> ‘a’ </a:t>
            </a:r>
            <a:r>
              <a:rPr lang="en-US" sz="3200" dirty="0" smtClean="0">
                <a:latin typeface="Book Antiqua" panose="02040602050305030304" pitchFamily="18" charset="0"/>
              </a:rPr>
              <a:t>in front of them.</a:t>
            </a:r>
            <a:endParaRPr lang="en-US" sz="3200" dirty="0">
              <a:latin typeface="Book Antiqua" panose="02040602050305030304" pitchFamily="18" charset="0"/>
            </a:endParaRPr>
          </a:p>
        </p:txBody>
      </p:sp>
      <p:grpSp>
        <p:nvGrpSpPr>
          <p:cNvPr id="15" name="Group 14"/>
          <p:cNvGrpSpPr/>
          <p:nvPr/>
        </p:nvGrpSpPr>
        <p:grpSpPr>
          <a:xfrm>
            <a:off x="694944" y="3540442"/>
            <a:ext cx="2386584" cy="1955101"/>
            <a:chOff x="694944" y="3540442"/>
            <a:chExt cx="2386584" cy="1955101"/>
          </a:xfrm>
        </p:grpSpPr>
        <p:sp>
          <p:nvSpPr>
            <p:cNvPr id="6" name="TextBox 5"/>
            <p:cNvSpPr txBox="1"/>
            <p:nvPr/>
          </p:nvSpPr>
          <p:spPr>
            <a:xfrm>
              <a:off x="989838" y="4910768"/>
              <a:ext cx="2091690" cy="584775"/>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A</a:t>
              </a:r>
              <a:r>
                <a:rPr lang="en-US" sz="3200" dirty="0" smtClean="0">
                  <a:latin typeface="Book Antiqua" panose="02040602050305030304" pitchFamily="18" charset="0"/>
                </a:rPr>
                <a:t> girl.</a:t>
              </a:r>
              <a:endParaRPr lang="en-US" sz="3200" dirty="0">
                <a:latin typeface="Book Antiqua" panose="0204060205030503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44" y="3540442"/>
              <a:ext cx="2386584" cy="1342454"/>
            </a:xfrm>
            <a:prstGeom prst="rect">
              <a:avLst/>
            </a:prstGeom>
            <a:ln w="38100">
              <a:solidFill>
                <a:srgbClr val="00FF00"/>
              </a:solidFill>
            </a:ln>
          </p:spPr>
        </p:pic>
      </p:grpSp>
      <p:grpSp>
        <p:nvGrpSpPr>
          <p:cNvPr id="14" name="Group 13"/>
          <p:cNvGrpSpPr/>
          <p:nvPr/>
        </p:nvGrpSpPr>
        <p:grpSpPr>
          <a:xfrm>
            <a:off x="3872484" y="3500888"/>
            <a:ext cx="2135124" cy="1994654"/>
            <a:chOff x="3872484" y="3500888"/>
            <a:chExt cx="2135124" cy="1994654"/>
          </a:xfrm>
        </p:grpSpPr>
        <p:sp>
          <p:nvSpPr>
            <p:cNvPr id="7" name="TextBox 6"/>
            <p:cNvSpPr txBox="1"/>
            <p:nvPr/>
          </p:nvSpPr>
          <p:spPr>
            <a:xfrm>
              <a:off x="4023360" y="4910767"/>
              <a:ext cx="1984248" cy="584775"/>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A</a:t>
              </a:r>
              <a:r>
                <a:rPr lang="en-US" sz="3200" dirty="0" smtClean="0">
                  <a:latin typeface="Book Antiqua" panose="02040602050305030304" pitchFamily="18" charset="0"/>
                </a:rPr>
                <a:t> school.</a:t>
              </a:r>
              <a:endParaRPr lang="en-US" sz="3200" dirty="0">
                <a:latin typeface="Book Antiqua" panose="0204060205030503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484" y="3500888"/>
              <a:ext cx="2135124" cy="1446455"/>
            </a:xfrm>
            <a:prstGeom prst="rect">
              <a:avLst/>
            </a:prstGeom>
            <a:ln w="38100">
              <a:solidFill>
                <a:srgbClr val="00FF00"/>
              </a:solidFill>
            </a:ln>
          </p:spPr>
        </p:pic>
      </p:grpSp>
      <p:grpSp>
        <p:nvGrpSpPr>
          <p:cNvPr id="13" name="Group 12"/>
          <p:cNvGrpSpPr/>
          <p:nvPr/>
        </p:nvGrpSpPr>
        <p:grpSpPr>
          <a:xfrm>
            <a:off x="7406640" y="3568313"/>
            <a:ext cx="2212848" cy="1927229"/>
            <a:chOff x="7406640" y="3568313"/>
            <a:chExt cx="2212848" cy="1927229"/>
          </a:xfrm>
        </p:grpSpPr>
        <p:sp>
          <p:nvSpPr>
            <p:cNvPr id="8" name="TextBox 7"/>
            <p:cNvSpPr txBox="1"/>
            <p:nvPr/>
          </p:nvSpPr>
          <p:spPr>
            <a:xfrm>
              <a:off x="7406640" y="4910767"/>
              <a:ext cx="2212848" cy="584775"/>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A</a:t>
              </a:r>
              <a:r>
                <a:rPr lang="en-US" sz="3200" dirty="0" smtClean="0">
                  <a:latin typeface="Book Antiqua" panose="02040602050305030304" pitchFamily="18" charset="0"/>
                </a:rPr>
                <a:t> country.</a:t>
              </a:r>
              <a:endParaRPr lang="en-US" sz="3200" dirty="0">
                <a:latin typeface="Book Antiqua" panose="0204060205030503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6640" y="3568313"/>
              <a:ext cx="1997965" cy="1342454"/>
            </a:xfrm>
            <a:prstGeom prst="rect">
              <a:avLst/>
            </a:prstGeom>
            <a:ln w="28575">
              <a:solidFill>
                <a:srgbClr val="00FF00"/>
              </a:solidFill>
            </a:ln>
          </p:spPr>
        </p:pic>
      </p:grpSp>
    </p:spTree>
    <p:extLst>
      <p:ext uri="{BB962C8B-B14F-4D97-AF65-F5344CB8AC3E}">
        <p14:creationId xmlns:p14="http://schemas.microsoft.com/office/powerpoint/2010/main" val="377275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792" y="365760"/>
            <a:ext cx="8814816" cy="1077218"/>
          </a:xfrm>
          <a:prstGeom prst="rect">
            <a:avLst/>
          </a:prstGeom>
          <a:noFill/>
        </p:spPr>
        <p:txBody>
          <a:bodyPr wrap="square" rtlCol="0">
            <a:spAutoFit/>
          </a:bodyPr>
          <a:lstStyle/>
          <a:p>
            <a:r>
              <a:rPr lang="en-US" sz="3200" b="1" dirty="0" smtClean="0">
                <a:latin typeface="Book Antiqua" panose="02040602050305030304" pitchFamily="18" charset="0"/>
              </a:rPr>
              <a:t>Guess why the following words have taken ‘an’ before them:</a:t>
            </a:r>
            <a:endParaRPr lang="en-US" sz="3200" b="1" dirty="0">
              <a:latin typeface="Book Antiqua" panose="02040602050305030304" pitchFamily="18" charset="0"/>
            </a:endParaRPr>
          </a:p>
        </p:txBody>
      </p:sp>
      <p:sp>
        <p:nvSpPr>
          <p:cNvPr id="3" name="TextBox 2"/>
          <p:cNvSpPr txBox="1"/>
          <p:nvPr/>
        </p:nvSpPr>
        <p:spPr>
          <a:xfrm>
            <a:off x="621792" y="1700784"/>
            <a:ext cx="9537192" cy="954107"/>
          </a:xfrm>
          <a:prstGeom prst="rect">
            <a:avLst/>
          </a:prstGeom>
          <a:noFill/>
          <a:ln w="28575">
            <a:solidFill>
              <a:schemeClr val="tx1"/>
            </a:solidFill>
          </a:ln>
        </p:spPr>
        <p:txBody>
          <a:bodyPr wrap="square" rtlCol="0">
            <a:spAutoFit/>
          </a:bodyPr>
          <a:lstStyle/>
          <a:p>
            <a:r>
              <a:rPr lang="en-US" sz="2800" dirty="0" smtClean="0">
                <a:latin typeface="Book Antiqua" panose="02040602050305030304" pitchFamily="18" charset="0"/>
              </a:rPr>
              <a:t>An ox, an apple, an umbrella, an orange, an independent country, an interesting film, an eye, an enemy, an ass.</a:t>
            </a:r>
            <a:endParaRPr lang="en-US" sz="2800" dirty="0">
              <a:latin typeface="Book Antiqua" panose="02040602050305030304" pitchFamily="18" charset="0"/>
            </a:endParaRPr>
          </a:p>
        </p:txBody>
      </p:sp>
      <p:sp>
        <p:nvSpPr>
          <p:cNvPr id="4" name="TextBox 3"/>
          <p:cNvSpPr txBox="1"/>
          <p:nvPr/>
        </p:nvSpPr>
        <p:spPr>
          <a:xfrm>
            <a:off x="502920" y="5565606"/>
            <a:ext cx="10213848" cy="1077218"/>
          </a:xfrm>
          <a:prstGeom prst="rect">
            <a:avLst/>
          </a:prstGeom>
          <a:noFill/>
        </p:spPr>
        <p:txBody>
          <a:bodyPr wrap="square" rtlCol="0">
            <a:spAutoFit/>
          </a:bodyPr>
          <a:lstStyle/>
          <a:p>
            <a:r>
              <a:rPr lang="en-US" sz="3200" dirty="0" smtClean="0">
                <a:latin typeface="Book Antiqua" panose="02040602050305030304" pitchFamily="18" charset="0"/>
              </a:rPr>
              <a:t>‘An’ is used before the words that begin with a vowel sound.</a:t>
            </a:r>
            <a:endParaRPr lang="en-US" sz="3200" dirty="0">
              <a:latin typeface="Book Antiqua" panose="02040602050305030304" pitchFamily="18" charset="0"/>
            </a:endParaRPr>
          </a:p>
        </p:txBody>
      </p:sp>
      <p:grpSp>
        <p:nvGrpSpPr>
          <p:cNvPr id="12" name="Group 11"/>
          <p:cNvGrpSpPr/>
          <p:nvPr/>
        </p:nvGrpSpPr>
        <p:grpSpPr>
          <a:xfrm>
            <a:off x="1701927" y="3257761"/>
            <a:ext cx="2721149" cy="2370239"/>
            <a:chOff x="1701927" y="3257761"/>
            <a:chExt cx="2721149" cy="2370239"/>
          </a:xfrm>
        </p:grpSpPr>
        <p:sp>
          <p:nvSpPr>
            <p:cNvPr id="5" name="TextBox 4"/>
            <p:cNvSpPr txBox="1"/>
            <p:nvPr/>
          </p:nvSpPr>
          <p:spPr>
            <a:xfrm>
              <a:off x="2196366" y="5043225"/>
              <a:ext cx="2226710" cy="584775"/>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An</a:t>
              </a:r>
              <a:r>
                <a:rPr lang="en-US" sz="3200" dirty="0" smtClean="0">
                  <a:latin typeface="Book Antiqua" panose="02040602050305030304" pitchFamily="18" charset="0"/>
                </a:rPr>
                <a:t> ass.</a:t>
              </a:r>
              <a:endParaRPr lang="en-US" sz="3200" dirty="0">
                <a:latin typeface="Book Antiqua" panose="0204060205030503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27" y="3257761"/>
              <a:ext cx="2721149" cy="1704975"/>
            </a:xfrm>
            <a:prstGeom prst="rect">
              <a:avLst/>
            </a:prstGeom>
            <a:ln w="28575">
              <a:solidFill>
                <a:srgbClr val="00FF00"/>
              </a:solidFill>
            </a:ln>
          </p:spPr>
        </p:pic>
      </p:grpSp>
      <p:grpSp>
        <p:nvGrpSpPr>
          <p:cNvPr id="10" name="Group 9"/>
          <p:cNvGrpSpPr/>
          <p:nvPr/>
        </p:nvGrpSpPr>
        <p:grpSpPr>
          <a:xfrm>
            <a:off x="6035040" y="3218598"/>
            <a:ext cx="2409444" cy="2432394"/>
            <a:chOff x="6035040" y="3218598"/>
            <a:chExt cx="2409444" cy="2432394"/>
          </a:xfrm>
        </p:grpSpPr>
        <p:sp>
          <p:nvSpPr>
            <p:cNvPr id="6" name="TextBox 5"/>
            <p:cNvSpPr txBox="1"/>
            <p:nvPr/>
          </p:nvSpPr>
          <p:spPr>
            <a:xfrm>
              <a:off x="6355080" y="5066217"/>
              <a:ext cx="2089404" cy="584775"/>
            </a:xfrm>
            <a:prstGeom prst="rect">
              <a:avLst/>
            </a:prstGeom>
            <a:noFill/>
            <a:ln>
              <a:noFill/>
            </a:ln>
          </p:spPr>
          <p:txBody>
            <a:bodyPr wrap="square" rtlCol="0">
              <a:spAutoFit/>
            </a:bodyPr>
            <a:lstStyle/>
            <a:p>
              <a:r>
                <a:rPr lang="en-US" sz="3200" b="1" dirty="0" smtClean="0">
                  <a:solidFill>
                    <a:srgbClr val="C00000"/>
                  </a:solidFill>
                  <a:latin typeface="Book Antiqua" panose="02040602050305030304" pitchFamily="18" charset="0"/>
                </a:rPr>
                <a:t>An</a:t>
              </a:r>
              <a:r>
                <a:rPr lang="en-US" sz="3200" dirty="0" smtClean="0">
                  <a:latin typeface="Book Antiqua" panose="02040602050305030304" pitchFamily="18" charset="0"/>
                </a:rPr>
                <a:t> ox.</a:t>
              </a:r>
              <a:endParaRPr lang="en-US" sz="3200" dirty="0">
                <a:latin typeface="Book Antiqua" panose="0204060205030503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0" y="3218598"/>
              <a:ext cx="2409444" cy="1824627"/>
            </a:xfrm>
            <a:prstGeom prst="rect">
              <a:avLst/>
            </a:prstGeom>
            <a:ln w="28575">
              <a:solidFill>
                <a:srgbClr val="00FF00"/>
              </a:solidFill>
            </a:ln>
          </p:spPr>
        </p:pic>
      </p:grpSp>
    </p:spTree>
    <p:extLst>
      <p:ext uri="{BB962C8B-B14F-4D97-AF65-F5344CB8AC3E}">
        <p14:creationId xmlns:p14="http://schemas.microsoft.com/office/powerpoint/2010/main" val="68677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338328"/>
            <a:ext cx="4416552" cy="584775"/>
          </a:xfrm>
          <a:prstGeom prst="rect">
            <a:avLst/>
          </a:prstGeom>
          <a:noFill/>
        </p:spPr>
        <p:txBody>
          <a:bodyPr wrap="square" rtlCol="0">
            <a:spAutoFit/>
          </a:bodyPr>
          <a:lstStyle/>
          <a:p>
            <a:r>
              <a:rPr lang="en-US" sz="3200" b="1" dirty="0" smtClean="0">
                <a:latin typeface="Book Antiqua" panose="02040602050305030304" pitchFamily="18" charset="0"/>
              </a:rPr>
              <a:t>Different uses of ‘the’</a:t>
            </a:r>
            <a:endParaRPr lang="en-US" sz="3200" b="1" dirty="0">
              <a:latin typeface="Book Antiqua" panose="02040602050305030304" pitchFamily="18" charset="0"/>
            </a:endParaRPr>
          </a:p>
        </p:txBody>
      </p:sp>
      <p:sp>
        <p:nvSpPr>
          <p:cNvPr id="5" name="TextBox 4"/>
          <p:cNvSpPr txBox="1"/>
          <p:nvPr/>
        </p:nvSpPr>
        <p:spPr>
          <a:xfrm>
            <a:off x="320040" y="5394960"/>
            <a:ext cx="10396728" cy="1077218"/>
          </a:xfrm>
          <a:prstGeom prst="rect">
            <a:avLst/>
          </a:prstGeom>
          <a:noFill/>
          <a:ln w="28575">
            <a:solidFill>
              <a:schemeClr val="tx1"/>
            </a:solidFill>
          </a:ln>
        </p:spPr>
        <p:txBody>
          <a:bodyPr wrap="square" rtlCol="0">
            <a:spAutoFit/>
          </a:bodyPr>
          <a:lstStyle/>
          <a:p>
            <a:r>
              <a:rPr lang="en-US" sz="3200" b="1" dirty="0" smtClean="0">
                <a:solidFill>
                  <a:srgbClr val="C00000"/>
                </a:solidFill>
                <a:latin typeface="Book Antiqua" panose="02040602050305030304" pitchFamily="18" charset="0"/>
              </a:rPr>
              <a:t>‘The’ </a:t>
            </a:r>
            <a:r>
              <a:rPr lang="en-US" sz="3200" dirty="0" smtClean="0">
                <a:latin typeface="Book Antiqua" panose="02040602050305030304" pitchFamily="18" charset="0"/>
              </a:rPr>
              <a:t>is used before the above singular common nouns to represent the whole classes of these common nouns.</a:t>
            </a:r>
            <a:endParaRPr lang="en-US" sz="3200" dirty="0">
              <a:latin typeface="Book Antiqua" panose="02040602050305030304" pitchFamily="18" charset="0"/>
            </a:endParaRPr>
          </a:p>
        </p:txBody>
      </p:sp>
      <p:grpSp>
        <p:nvGrpSpPr>
          <p:cNvPr id="8" name="Group 7"/>
          <p:cNvGrpSpPr/>
          <p:nvPr/>
        </p:nvGrpSpPr>
        <p:grpSpPr>
          <a:xfrm>
            <a:off x="1080832" y="1312745"/>
            <a:ext cx="3920936" cy="3393240"/>
            <a:chOff x="1153984" y="1531089"/>
            <a:chExt cx="3920936" cy="3393240"/>
          </a:xfrm>
        </p:grpSpPr>
        <p:sp>
          <p:nvSpPr>
            <p:cNvPr id="3" name="TextBox 2"/>
            <p:cNvSpPr txBox="1"/>
            <p:nvPr/>
          </p:nvSpPr>
          <p:spPr>
            <a:xfrm>
              <a:off x="1236280" y="3847111"/>
              <a:ext cx="3838640" cy="1077218"/>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The</a:t>
              </a:r>
              <a:r>
                <a:rPr lang="en-US" sz="3200" dirty="0" smtClean="0">
                  <a:latin typeface="Book Antiqua" panose="02040602050305030304" pitchFamily="18" charset="0"/>
                </a:rPr>
                <a:t> cow is a domestic animal.</a:t>
              </a:r>
              <a:endParaRPr lang="en-US" sz="3200" dirty="0">
                <a:latin typeface="Book Antiqua" panose="0204060205030503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984" y="1531089"/>
              <a:ext cx="3425320" cy="2271041"/>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9" name="Group 8"/>
          <p:cNvGrpSpPr/>
          <p:nvPr/>
        </p:nvGrpSpPr>
        <p:grpSpPr>
          <a:xfrm>
            <a:off x="5973318" y="1094401"/>
            <a:ext cx="4064954" cy="3611584"/>
            <a:chOff x="6009894" y="1312745"/>
            <a:chExt cx="4064954" cy="3611584"/>
          </a:xfrm>
        </p:grpSpPr>
        <p:sp>
          <p:nvSpPr>
            <p:cNvPr id="4" name="TextBox 3"/>
            <p:cNvSpPr txBox="1"/>
            <p:nvPr/>
          </p:nvSpPr>
          <p:spPr>
            <a:xfrm>
              <a:off x="6218366" y="3847111"/>
              <a:ext cx="3856482" cy="1077218"/>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The</a:t>
              </a:r>
              <a:r>
                <a:rPr lang="en-US" sz="3200" dirty="0" smtClean="0">
                  <a:latin typeface="Book Antiqua" panose="02040602050305030304" pitchFamily="18" charset="0"/>
                </a:rPr>
                <a:t> camel is a useful animal.</a:t>
              </a:r>
              <a:endParaRPr lang="en-US" sz="3200" dirty="0">
                <a:latin typeface="Book Antiqua" panose="0204060205030503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894" y="1312745"/>
              <a:ext cx="3379154" cy="2534366"/>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1878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408" y="420624"/>
            <a:ext cx="8558784" cy="1077218"/>
          </a:xfrm>
          <a:prstGeom prst="rect">
            <a:avLst/>
          </a:prstGeom>
          <a:noFill/>
        </p:spPr>
        <p:txBody>
          <a:bodyPr wrap="square" rtlCol="0">
            <a:spAutoFit/>
          </a:bodyPr>
          <a:lstStyle/>
          <a:p>
            <a:r>
              <a:rPr lang="en-US" sz="3200" b="1" dirty="0" smtClean="0">
                <a:latin typeface="Book Antiqua" panose="02040602050305030304" pitchFamily="18" charset="0"/>
              </a:rPr>
              <a:t>‘The’ is used before adjectives to mean the whole of a particular class.</a:t>
            </a:r>
            <a:endParaRPr lang="en-US" sz="3200" b="1" dirty="0">
              <a:latin typeface="Book Antiqua" panose="02040602050305030304" pitchFamily="18" charset="0"/>
            </a:endParaRPr>
          </a:p>
        </p:txBody>
      </p:sp>
      <p:grpSp>
        <p:nvGrpSpPr>
          <p:cNvPr id="7" name="Group 6"/>
          <p:cNvGrpSpPr/>
          <p:nvPr/>
        </p:nvGrpSpPr>
        <p:grpSpPr>
          <a:xfrm>
            <a:off x="1635823" y="2168671"/>
            <a:ext cx="3000185" cy="3114498"/>
            <a:chOff x="1635823" y="2168671"/>
            <a:chExt cx="3000185" cy="3114498"/>
          </a:xfrm>
        </p:grpSpPr>
        <p:sp>
          <p:nvSpPr>
            <p:cNvPr id="3" name="TextBox 2"/>
            <p:cNvSpPr txBox="1"/>
            <p:nvPr/>
          </p:nvSpPr>
          <p:spPr>
            <a:xfrm>
              <a:off x="1635823" y="4329062"/>
              <a:ext cx="3000185" cy="954107"/>
            </a:xfrm>
            <a:prstGeom prst="rect">
              <a:avLst/>
            </a:prstGeom>
            <a:noFill/>
          </p:spPr>
          <p:txBody>
            <a:bodyPr wrap="square" rtlCol="0">
              <a:spAutoFit/>
            </a:bodyPr>
            <a:lstStyle/>
            <a:p>
              <a:r>
                <a:rPr lang="en-US" sz="2800" b="1" dirty="0" smtClean="0">
                  <a:solidFill>
                    <a:srgbClr val="C00000"/>
                  </a:solidFill>
                  <a:latin typeface="Book Antiqua" panose="02040602050305030304" pitchFamily="18" charset="0"/>
                </a:rPr>
                <a:t>The</a:t>
              </a:r>
              <a:r>
                <a:rPr lang="en-US" sz="2800" dirty="0" smtClean="0">
                  <a:latin typeface="Book Antiqua" panose="02040602050305030304" pitchFamily="18" charset="0"/>
                </a:rPr>
                <a:t> rich are not always happy.</a:t>
              </a:r>
              <a:endParaRPr lang="en-US" sz="2800" dirty="0">
                <a:latin typeface="Book Antiqua" panose="020406020503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823" y="2168671"/>
              <a:ext cx="2562225" cy="2049640"/>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8" name="Group 7"/>
          <p:cNvGrpSpPr/>
          <p:nvPr/>
        </p:nvGrpSpPr>
        <p:grpSpPr>
          <a:xfrm>
            <a:off x="5897880" y="2121929"/>
            <a:ext cx="3246120" cy="3161240"/>
            <a:chOff x="5897880" y="2121929"/>
            <a:chExt cx="3246120" cy="3161240"/>
          </a:xfrm>
        </p:grpSpPr>
        <p:sp>
          <p:nvSpPr>
            <p:cNvPr id="4" name="TextBox 3"/>
            <p:cNvSpPr txBox="1"/>
            <p:nvPr/>
          </p:nvSpPr>
          <p:spPr>
            <a:xfrm>
              <a:off x="5897880" y="4205951"/>
              <a:ext cx="3246120" cy="1077218"/>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The</a:t>
              </a:r>
              <a:r>
                <a:rPr lang="en-US" sz="3200" dirty="0" smtClean="0">
                  <a:latin typeface="Book Antiqua" panose="02040602050305030304" pitchFamily="18" charset="0"/>
                </a:rPr>
                <a:t> virtuous are always happy.</a:t>
              </a:r>
              <a:endParaRPr lang="en-US" sz="3200" dirty="0">
                <a:latin typeface="Book Antiqua" panose="0204060205030503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773" y="2121929"/>
              <a:ext cx="2143125" cy="2143125"/>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98205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4753" y="514585"/>
            <a:ext cx="4282358" cy="79105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76200">
            <a:solidFill>
              <a:srgbClr val="0066FF"/>
            </a:solidFill>
          </a:ln>
          <a:effectLst>
            <a:glow rad="2286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Book Antiqua" panose="02040602050305030304" pitchFamily="18" charset="0"/>
              </a:rPr>
              <a:t>Individual work</a:t>
            </a:r>
            <a:endParaRPr lang="en-US" sz="4400" dirty="0">
              <a:latin typeface="Book Antiqua" panose="02040602050305030304" pitchFamily="18" charset="0"/>
            </a:endParaRPr>
          </a:p>
        </p:txBody>
      </p:sp>
      <p:sp>
        <p:nvSpPr>
          <p:cNvPr id="2" name="TextBox 1"/>
          <p:cNvSpPr txBox="1"/>
          <p:nvPr/>
        </p:nvSpPr>
        <p:spPr>
          <a:xfrm>
            <a:off x="1335024" y="1718167"/>
            <a:ext cx="8092440" cy="1354217"/>
          </a:xfrm>
          <a:prstGeom prst="rect">
            <a:avLst/>
          </a:prstGeom>
          <a:noFill/>
        </p:spPr>
        <p:txBody>
          <a:bodyPr wrap="square" rtlCol="0">
            <a:spAutoFit/>
          </a:bodyPr>
          <a:lstStyle/>
          <a:p>
            <a:r>
              <a:rPr lang="en-US" sz="3200" b="1" dirty="0"/>
              <a:t>Insert appropriate articles in the blanks in the following sentences :</a:t>
            </a:r>
            <a:r>
              <a:rPr lang="en-US" sz="3200" b="1" dirty="0" smtClean="0">
                <a:latin typeface="Book Antiqua" panose="02040602050305030304" pitchFamily="18" charset="0"/>
                <a:cs typeface="Times New Roman" pitchFamily="18" charset="0"/>
              </a:rPr>
              <a:t> </a:t>
            </a:r>
            <a:endParaRPr lang="en-US" sz="3200" b="1" dirty="0">
              <a:latin typeface="Book Antiqua" panose="02040602050305030304" pitchFamily="18" charset="0"/>
              <a:cs typeface="Times New Roman" pitchFamily="18" charset="0"/>
            </a:endParaRPr>
          </a:p>
          <a:p>
            <a:endParaRPr lang="en-US" dirty="0"/>
          </a:p>
        </p:txBody>
      </p:sp>
      <p:sp>
        <p:nvSpPr>
          <p:cNvPr id="5" name="TextBox 4"/>
          <p:cNvSpPr txBox="1"/>
          <p:nvPr/>
        </p:nvSpPr>
        <p:spPr>
          <a:xfrm>
            <a:off x="1389888" y="3072384"/>
            <a:ext cx="7918704" cy="3323987"/>
          </a:xfrm>
          <a:prstGeom prst="rect">
            <a:avLst/>
          </a:prstGeom>
          <a:blipFill>
            <a:blip r:embed="rId2"/>
            <a:tile tx="0" ty="0" sx="100000" sy="100000" flip="none" algn="tl"/>
          </a:blipFill>
          <a:ln w="28575">
            <a:solidFill>
              <a:schemeClr val="tx1"/>
            </a:solidFill>
          </a:ln>
          <a:scene3d>
            <a:camera prst="obliqueTopLeft"/>
            <a:lightRig rig="threePt" dir="t"/>
          </a:scene3d>
          <a:sp3d>
            <a:bevelT/>
          </a:sp3d>
        </p:spPr>
        <p:txBody>
          <a:bodyPr wrap="square" rtlCol="0">
            <a:spAutoFit/>
          </a:bodyPr>
          <a:lstStyle/>
          <a:p>
            <a:pPr marL="514350" indent="-514350">
              <a:buFont typeface="+mj-lt"/>
              <a:buAutoNum type="arabicPeriod"/>
            </a:pPr>
            <a:r>
              <a:rPr lang="en-US" sz="3200" dirty="0"/>
              <a:t>I saw – one-eyed beggar.</a:t>
            </a:r>
          </a:p>
          <a:p>
            <a:pPr marL="514350" indent="-514350">
              <a:buFont typeface="+mj-lt"/>
              <a:buAutoNum type="arabicPeriod"/>
            </a:pPr>
            <a:r>
              <a:rPr lang="en-US" sz="3200" dirty="0"/>
              <a:t>The girl has eaten -  orange.</a:t>
            </a:r>
          </a:p>
          <a:p>
            <a:pPr marL="514350" indent="-514350">
              <a:buFont typeface="+mj-lt"/>
              <a:buAutoNum type="arabicPeriod"/>
            </a:pPr>
            <a:r>
              <a:rPr lang="en-US" sz="3200" dirty="0"/>
              <a:t>Aristotle was one of – wisest men who ever lived.</a:t>
            </a:r>
          </a:p>
          <a:p>
            <a:pPr marL="514350" indent="-514350">
              <a:buFont typeface="+mj-lt"/>
              <a:buAutoNum type="arabicPeriod"/>
            </a:pPr>
            <a:r>
              <a:rPr lang="en-US" sz="3200" dirty="0"/>
              <a:t>He is -  M.A.</a:t>
            </a:r>
          </a:p>
          <a:p>
            <a:pPr marL="514350" indent="-514350">
              <a:buFont typeface="+mj-lt"/>
              <a:buAutoNum type="arabicPeriod"/>
            </a:pPr>
            <a:r>
              <a:rPr lang="en-US" sz="3200" dirty="0"/>
              <a:t>Dr. Islam is  -  F. R. C. S</a:t>
            </a:r>
            <a:r>
              <a:rPr lang="en-US" sz="3200" dirty="0" smtClean="0"/>
              <a:t>.</a:t>
            </a:r>
            <a:endParaRPr lang="en-US" sz="3200" dirty="0">
              <a:latin typeface="Book Antiqua" panose="02040602050305030304" pitchFamily="18" charset="0"/>
              <a:cs typeface="Times New Roman" pitchFamily="18" charset="0"/>
            </a:endParaRPr>
          </a:p>
          <a:p>
            <a:endParaRPr lang="en-US" dirty="0"/>
          </a:p>
        </p:txBody>
      </p:sp>
    </p:spTree>
    <p:extLst>
      <p:ext uri="{BB962C8B-B14F-4D97-AF65-F5344CB8AC3E}">
        <p14:creationId xmlns:p14="http://schemas.microsoft.com/office/powerpoint/2010/main" val="1235370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a:xfrm>
            <a:off x="4462528" y="1472184"/>
            <a:ext cx="5330952" cy="1847088"/>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 Antiqua" panose="02040602050305030304" pitchFamily="18" charset="0"/>
              </a:rPr>
              <a:t>Give me </a:t>
            </a:r>
            <a:r>
              <a:rPr lang="en-US" sz="3200" b="1" u="sng" dirty="0">
                <a:solidFill>
                  <a:srgbClr val="C00000"/>
                </a:solidFill>
                <a:latin typeface="Book Antiqua" panose="02040602050305030304" pitchFamily="18" charset="0"/>
              </a:rPr>
              <a:t> a  </a:t>
            </a:r>
            <a:r>
              <a:rPr lang="en-US" sz="3200" dirty="0">
                <a:solidFill>
                  <a:schemeClr val="tx1"/>
                </a:solidFill>
                <a:latin typeface="Book Antiqua" panose="02040602050305030304" pitchFamily="18" charset="0"/>
              </a:rPr>
              <a:t>one taka note</a:t>
            </a:r>
            <a:r>
              <a:rPr lang="en-US" sz="3200" dirty="0" smtClean="0">
                <a:solidFill>
                  <a:schemeClr val="tx1"/>
                </a:solidFill>
                <a:latin typeface="Book Antiqua" panose="02040602050305030304" pitchFamily="18" charset="0"/>
              </a:rPr>
              <a:t>.</a:t>
            </a:r>
            <a:endParaRPr lang="en-US" sz="3200" dirty="0">
              <a:solidFill>
                <a:schemeClr val="tx1"/>
              </a:solidFill>
              <a:latin typeface="Book Antiqua" panose="02040602050305030304" pitchFamily="18" charset="0"/>
            </a:endParaRPr>
          </a:p>
        </p:txBody>
      </p:sp>
      <p:sp>
        <p:nvSpPr>
          <p:cNvPr id="11" name="Left Arrow 10"/>
          <p:cNvSpPr/>
          <p:nvPr/>
        </p:nvSpPr>
        <p:spPr>
          <a:xfrm>
            <a:off x="4508248" y="4151376"/>
            <a:ext cx="5285232" cy="203911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 Antiqua" panose="02040602050305030304" pitchFamily="18" charset="0"/>
              </a:rPr>
              <a:t>This is</a:t>
            </a:r>
            <a:r>
              <a:rPr lang="en-US" sz="3200" u="sng" dirty="0">
                <a:solidFill>
                  <a:schemeClr val="tx1"/>
                </a:solidFill>
                <a:latin typeface="Book Antiqua" panose="02040602050305030304" pitchFamily="18" charset="0"/>
              </a:rPr>
              <a:t> </a:t>
            </a:r>
            <a:r>
              <a:rPr lang="en-US" sz="3200" b="1" u="sng" dirty="0">
                <a:solidFill>
                  <a:srgbClr val="C00000"/>
                </a:solidFill>
                <a:latin typeface="Book Antiqua" panose="02040602050305030304" pitchFamily="18" charset="0"/>
              </a:rPr>
              <a:t>a</a:t>
            </a:r>
            <a:r>
              <a:rPr lang="en-US" sz="3200" u="sng" dirty="0">
                <a:solidFill>
                  <a:schemeClr val="tx1"/>
                </a:solidFill>
                <a:latin typeface="Book Antiqua" panose="02040602050305030304" pitchFamily="18" charset="0"/>
              </a:rPr>
              <a:t> </a:t>
            </a:r>
            <a:r>
              <a:rPr lang="en-US" sz="3200" dirty="0">
                <a:solidFill>
                  <a:schemeClr val="tx1"/>
                </a:solidFill>
                <a:latin typeface="Book Antiqua" panose="02040602050305030304" pitchFamily="18" charset="0"/>
              </a:rPr>
              <a:t>pen.</a:t>
            </a:r>
          </a:p>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80" y="1568154"/>
            <a:ext cx="2796304" cy="165514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00" y="3913464"/>
            <a:ext cx="2277024" cy="2277024"/>
          </a:xfrm>
          <a:prstGeom prst="rect">
            <a:avLst/>
          </a:prstGeom>
        </p:spPr>
      </p:pic>
    </p:spTree>
    <p:extLst>
      <p:ext uri="{BB962C8B-B14F-4D97-AF65-F5344CB8AC3E}">
        <p14:creationId xmlns:p14="http://schemas.microsoft.com/office/powerpoint/2010/main" val="9328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a:off x="4443984" y="859536"/>
            <a:ext cx="5522976" cy="217627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 Antiqua" panose="02040602050305030304" pitchFamily="18" charset="0"/>
              </a:rPr>
              <a:t>I have</a:t>
            </a:r>
            <a:r>
              <a:rPr lang="en-US" sz="3200" b="1" dirty="0">
                <a:solidFill>
                  <a:srgbClr val="C00000"/>
                </a:solidFill>
                <a:latin typeface="Book Antiqua" panose="02040602050305030304" pitchFamily="18" charset="0"/>
              </a:rPr>
              <a:t> </a:t>
            </a:r>
            <a:r>
              <a:rPr lang="en-US" sz="3200" b="1" u="sng" dirty="0">
                <a:solidFill>
                  <a:srgbClr val="C00000"/>
                </a:solidFill>
                <a:latin typeface="Book Antiqua" panose="02040602050305030304" pitchFamily="18" charset="0"/>
              </a:rPr>
              <a:t>an</a:t>
            </a:r>
            <a:r>
              <a:rPr lang="en-US" sz="3200" b="1" dirty="0">
                <a:solidFill>
                  <a:srgbClr val="C00000"/>
                </a:solidFill>
                <a:latin typeface="Book Antiqua" panose="02040602050305030304" pitchFamily="18" charset="0"/>
              </a:rPr>
              <a:t> </a:t>
            </a:r>
            <a:r>
              <a:rPr lang="en-US" sz="3200" dirty="0">
                <a:solidFill>
                  <a:schemeClr val="tx1"/>
                </a:solidFill>
                <a:latin typeface="Book Antiqua" panose="02040602050305030304" pitchFamily="18" charset="0"/>
              </a:rPr>
              <a:t>umbrella.</a:t>
            </a:r>
          </a:p>
          <a:p>
            <a:pPr algn="ctr"/>
            <a:endParaRPr lang="en-US" dirty="0"/>
          </a:p>
        </p:txBody>
      </p:sp>
      <p:sp>
        <p:nvSpPr>
          <p:cNvPr id="7" name="Left Arrow 6"/>
          <p:cNvSpPr/>
          <p:nvPr/>
        </p:nvSpPr>
        <p:spPr>
          <a:xfrm>
            <a:off x="4581144" y="3703320"/>
            <a:ext cx="5385816" cy="232257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 Antiqua" panose="02040602050305030304" pitchFamily="18" charset="0"/>
              </a:rPr>
              <a:t>He is</a:t>
            </a:r>
            <a:r>
              <a:rPr lang="en-US" sz="3200" u="sng" dirty="0">
                <a:solidFill>
                  <a:schemeClr val="tx1"/>
                </a:solidFill>
                <a:latin typeface="Book Antiqua" panose="02040602050305030304" pitchFamily="18" charset="0"/>
              </a:rPr>
              <a:t> </a:t>
            </a:r>
            <a:r>
              <a:rPr lang="en-US" sz="3200" b="1" u="sng" dirty="0">
                <a:solidFill>
                  <a:srgbClr val="C00000"/>
                </a:solidFill>
                <a:latin typeface="Book Antiqua" panose="02040602050305030304" pitchFamily="18" charset="0"/>
              </a:rPr>
              <a:t>an</a:t>
            </a:r>
            <a:r>
              <a:rPr lang="en-US" sz="3200" u="sng" dirty="0">
                <a:solidFill>
                  <a:schemeClr val="tx1"/>
                </a:solidFill>
                <a:latin typeface="Book Antiqua" panose="02040602050305030304" pitchFamily="18" charset="0"/>
              </a:rPr>
              <a:t> </a:t>
            </a:r>
            <a:r>
              <a:rPr lang="en-US" sz="3200" dirty="0">
                <a:solidFill>
                  <a:schemeClr val="tx1"/>
                </a:solidFill>
                <a:latin typeface="Book Antiqua" panose="02040602050305030304" pitchFamily="18" charset="0"/>
              </a:rPr>
              <a:t>honest man.</a:t>
            </a:r>
          </a:p>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25" y="859536"/>
            <a:ext cx="2303311" cy="230331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90" y="3952494"/>
            <a:ext cx="3040380" cy="1824228"/>
          </a:xfrm>
          <a:prstGeom prst="rect">
            <a:avLst/>
          </a:prstGeom>
        </p:spPr>
      </p:pic>
    </p:spTree>
    <p:extLst>
      <p:ext uri="{BB962C8B-B14F-4D97-AF65-F5344CB8AC3E}">
        <p14:creationId xmlns:p14="http://schemas.microsoft.com/office/powerpoint/2010/main" val="23189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9498" y="384561"/>
            <a:ext cx="8289421" cy="1138773"/>
          </a:xfrm>
          <a:prstGeom prst="rect">
            <a:avLst/>
          </a:prstGeom>
          <a:noFill/>
        </p:spPr>
        <p:txBody>
          <a:bodyPr wrap="square" rtlCol="0">
            <a:spAutoFit/>
          </a:bodyPr>
          <a:lstStyle/>
          <a:p>
            <a:endParaRPr lang="en-US" sz="3200" dirty="0">
              <a:latin typeface="Book Antiqua" panose="02040602050305030304" pitchFamily="18" charset="0"/>
              <a:ea typeface="Calibri" panose="020F0502020204030204" pitchFamily="34" charset="0"/>
              <a:cs typeface="Times New Roman" pitchFamily="18" charset="0"/>
            </a:endParaRPr>
          </a:p>
          <a:p>
            <a:pPr marL="742950" indent="-742950">
              <a:buAutoNum type="arabicPeriod"/>
            </a:pPr>
            <a:endParaRPr lang="en-US" sz="3600" u="sng" dirty="0">
              <a:latin typeface="Book Antiqua" panose="02040602050305030304" pitchFamily="18" charset="0"/>
            </a:endParaRPr>
          </a:p>
        </p:txBody>
      </p:sp>
      <p:sp>
        <p:nvSpPr>
          <p:cNvPr id="7" name="Left Arrow 6"/>
          <p:cNvSpPr/>
          <p:nvPr/>
        </p:nvSpPr>
        <p:spPr>
          <a:xfrm>
            <a:off x="4142232" y="975587"/>
            <a:ext cx="4828032" cy="1453896"/>
          </a:xfrm>
          <a:prstGeom prst="leftArrow">
            <a:avLst/>
          </a:prstGeom>
          <a:noFill/>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rgbClr val="C00000"/>
                </a:solidFill>
                <a:latin typeface="Book Antiqua" panose="02040602050305030304" pitchFamily="18" charset="0"/>
              </a:rPr>
              <a:t>The</a:t>
            </a:r>
            <a:r>
              <a:rPr lang="en-US" sz="3200" dirty="0">
                <a:solidFill>
                  <a:schemeClr val="tx1"/>
                </a:solidFill>
                <a:latin typeface="Book Antiqua" panose="02040602050305030304" pitchFamily="18" charset="0"/>
              </a:rPr>
              <a:t> book you want is out of </a:t>
            </a:r>
            <a:r>
              <a:rPr lang="en-US" sz="3200" dirty="0" smtClean="0">
                <a:solidFill>
                  <a:schemeClr val="tx1"/>
                </a:solidFill>
                <a:latin typeface="Book Antiqua" panose="02040602050305030304" pitchFamily="18" charset="0"/>
              </a:rPr>
              <a:t>print</a:t>
            </a:r>
            <a:endParaRPr lang="en-US" sz="3200" dirty="0">
              <a:solidFill>
                <a:schemeClr val="tx1"/>
              </a:solidFill>
              <a:latin typeface="Book Antiqua" panose="02040602050305030304" pitchFamily="18" charset="0"/>
            </a:endParaRPr>
          </a:p>
        </p:txBody>
      </p:sp>
      <p:sp>
        <p:nvSpPr>
          <p:cNvPr id="11" name="Left Arrow 10"/>
          <p:cNvSpPr/>
          <p:nvPr/>
        </p:nvSpPr>
        <p:spPr>
          <a:xfrm>
            <a:off x="4142232" y="3730752"/>
            <a:ext cx="4791456" cy="149047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 Antiqua" panose="02040602050305030304" pitchFamily="18" charset="0"/>
              </a:rPr>
              <a:t>He is </a:t>
            </a:r>
            <a:r>
              <a:rPr lang="en-US" sz="3200" b="1" u="sng" dirty="0">
                <a:solidFill>
                  <a:srgbClr val="C00000"/>
                </a:solidFill>
                <a:latin typeface="Book Antiqua" panose="02040602050305030304" pitchFamily="18" charset="0"/>
              </a:rPr>
              <a:t>the</a:t>
            </a:r>
            <a:r>
              <a:rPr lang="en-US" sz="3200" dirty="0">
                <a:solidFill>
                  <a:schemeClr val="tx1"/>
                </a:solidFill>
                <a:latin typeface="Book Antiqua" panose="02040602050305030304" pitchFamily="18" charset="0"/>
              </a:rPr>
              <a:t> best boy in the class</a:t>
            </a:r>
            <a:r>
              <a:rPr lang="en-US" sz="3200" dirty="0" smtClean="0">
                <a:solidFill>
                  <a:schemeClr val="tx1"/>
                </a:solidFill>
                <a:latin typeface="Book Antiqua" panose="02040602050305030304" pitchFamily="18" charset="0"/>
              </a:rPr>
              <a:t>.</a:t>
            </a:r>
            <a:endParaRPr lang="en-US" sz="3200" dirty="0">
              <a:solidFill>
                <a:schemeClr val="tx1"/>
              </a:solidFill>
              <a:latin typeface="Book Antiqua" panose="0204060205030503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 y="384561"/>
            <a:ext cx="3131820" cy="263594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5802" y="3343759"/>
            <a:ext cx="2062614" cy="2264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22960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176" y="475488"/>
            <a:ext cx="6556248" cy="4154984"/>
          </a:xfrm>
          <a:prstGeom prst="rect">
            <a:avLst/>
          </a:prstGeom>
          <a:noFill/>
          <a:ln w="28575">
            <a:solidFill>
              <a:schemeClr val="tx1"/>
            </a:solidFill>
          </a:ln>
        </p:spPr>
        <p:txBody>
          <a:bodyPr wrap="square" rtlCol="0">
            <a:spAutoFit/>
          </a:bodyPr>
          <a:lstStyle/>
          <a:p>
            <a:r>
              <a:rPr lang="en-US" sz="2400" dirty="0" smtClean="0">
                <a:latin typeface="Book Antiqua" panose="02040602050305030304" pitchFamily="18" charset="0"/>
              </a:rPr>
              <a:t>This is Asma Ahmed’s bed room. </a:t>
            </a:r>
            <a:r>
              <a:rPr lang="en-US" sz="2400" b="1" dirty="0" smtClean="0">
                <a:solidFill>
                  <a:srgbClr val="C00000"/>
                </a:solidFill>
                <a:latin typeface="Book Antiqua" panose="02040602050305030304" pitchFamily="18" charset="0"/>
              </a:rPr>
              <a:t>The</a:t>
            </a:r>
            <a:r>
              <a:rPr lang="en-US" sz="2400" dirty="0" smtClean="0">
                <a:latin typeface="Book Antiqua" panose="02040602050305030304" pitchFamily="18" charset="0"/>
              </a:rPr>
              <a:t> room is very neatly made. It has</a:t>
            </a:r>
            <a:r>
              <a:rPr lang="en-US" sz="2400" b="1" dirty="0" smtClean="0">
                <a:solidFill>
                  <a:srgbClr val="C00000"/>
                </a:solidFill>
                <a:latin typeface="Book Antiqua" panose="02040602050305030304" pitchFamily="18" charset="0"/>
              </a:rPr>
              <a:t> a </a:t>
            </a:r>
            <a:r>
              <a:rPr lang="en-US" sz="2400" dirty="0" smtClean="0">
                <a:latin typeface="Book Antiqua" panose="02040602050305030304" pitchFamily="18" charset="0"/>
              </a:rPr>
              <a:t>bed with pillows, cushions, and</a:t>
            </a:r>
            <a:r>
              <a:rPr lang="en-US" sz="2400" b="1" dirty="0" smtClean="0">
                <a:solidFill>
                  <a:srgbClr val="C00000"/>
                </a:solidFill>
                <a:latin typeface="Book Antiqua" panose="02040602050305030304" pitchFamily="18" charset="0"/>
              </a:rPr>
              <a:t> a </a:t>
            </a:r>
            <a:r>
              <a:rPr lang="en-US" sz="2400" dirty="0" smtClean="0">
                <a:latin typeface="Book Antiqua" panose="02040602050305030304" pitchFamily="18" charset="0"/>
              </a:rPr>
              <a:t>colorful, flowery bed-cover. There’s a rug in front of </a:t>
            </a:r>
            <a:r>
              <a:rPr lang="en-US" sz="2400" b="1" dirty="0" smtClean="0">
                <a:solidFill>
                  <a:srgbClr val="C00000"/>
                </a:solidFill>
                <a:latin typeface="Book Antiqua" panose="02040602050305030304" pitchFamily="18" charset="0"/>
              </a:rPr>
              <a:t>the</a:t>
            </a:r>
            <a:r>
              <a:rPr lang="en-US" sz="2400" dirty="0" smtClean="0">
                <a:latin typeface="Book Antiqua" panose="02040602050305030304" pitchFamily="18" charset="0"/>
              </a:rPr>
              <a:t> bed with another big cushion. </a:t>
            </a:r>
            <a:r>
              <a:rPr lang="en-US" sz="2400" b="1" dirty="0" smtClean="0">
                <a:solidFill>
                  <a:srgbClr val="C00000"/>
                </a:solidFill>
                <a:latin typeface="Book Antiqua" panose="02040602050305030304" pitchFamily="18" charset="0"/>
              </a:rPr>
              <a:t>An</a:t>
            </a:r>
            <a:r>
              <a:rPr lang="en-US" sz="2400" dirty="0" smtClean="0">
                <a:latin typeface="Book Antiqua" panose="02040602050305030304" pitchFamily="18" charset="0"/>
              </a:rPr>
              <a:t> excellent painting of the sea is hanging from the wall while another small painting is kept on the top of </a:t>
            </a:r>
            <a:r>
              <a:rPr lang="en-US" sz="2400" b="1" dirty="0" smtClean="0">
                <a:solidFill>
                  <a:srgbClr val="C00000"/>
                </a:solidFill>
                <a:latin typeface="Book Antiqua" panose="02040602050305030304" pitchFamily="18" charset="0"/>
              </a:rPr>
              <a:t>the</a:t>
            </a:r>
            <a:r>
              <a:rPr lang="en-US" sz="2400" dirty="0" smtClean="0">
                <a:latin typeface="Book Antiqua" panose="02040602050305030304" pitchFamily="18" charset="0"/>
              </a:rPr>
              <a:t> right  side-table. The room has </a:t>
            </a:r>
            <a:r>
              <a:rPr lang="en-US" sz="2400" b="1" dirty="0" smtClean="0">
                <a:solidFill>
                  <a:srgbClr val="C00000"/>
                </a:solidFill>
                <a:latin typeface="Book Antiqua" panose="02040602050305030304" pitchFamily="18" charset="0"/>
              </a:rPr>
              <a:t>a</a:t>
            </a:r>
            <a:r>
              <a:rPr lang="en-US" sz="2400" dirty="0" smtClean="0">
                <a:solidFill>
                  <a:srgbClr val="C00000"/>
                </a:solidFill>
                <a:latin typeface="Book Antiqua" panose="02040602050305030304" pitchFamily="18" charset="0"/>
              </a:rPr>
              <a:t> </a:t>
            </a:r>
            <a:r>
              <a:rPr lang="en-US" sz="2400" dirty="0" smtClean="0">
                <a:latin typeface="Book Antiqua" panose="02040602050305030304" pitchFamily="18" charset="0"/>
              </a:rPr>
              <a:t>rocking chair and </a:t>
            </a:r>
            <a:r>
              <a:rPr lang="en-US" sz="2400" b="1" dirty="0" smtClean="0">
                <a:solidFill>
                  <a:srgbClr val="C00000"/>
                </a:solidFill>
                <a:latin typeface="Book Antiqua" panose="02040602050305030304" pitchFamily="18" charset="0"/>
              </a:rPr>
              <a:t>a</a:t>
            </a:r>
            <a:r>
              <a:rPr lang="en-US" sz="2400" dirty="0" smtClean="0">
                <a:latin typeface="Book Antiqua" panose="02040602050305030304" pitchFamily="18" charset="0"/>
              </a:rPr>
              <a:t> sofa at </a:t>
            </a:r>
            <a:r>
              <a:rPr lang="en-US" sz="2400" b="1" dirty="0" smtClean="0">
                <a:solidFill>
                  <a:srgbClr val="C00000"/>
                </a:solidFill>
                <a:latin typeface="Book Antiqua" panose="02040602050305030304" pitchFamily="18" charset="0"/>
              </a:rPr>
              <a:t>the</a:t>
            </a:r>
            <a:r>
              <a:rPr lang="en-US" sz="2400" dirty="0" smtClean="0">
                <a:latin typeface="Book Antiqua" panose="02040602050305030304" pitchFamily="18" charset="0"/>
              </a:rPr>
              <a:t> left corner. </a:t>
            </a:r>
            <a:r>
              <a:rPr lang="en-US" sz="2400" b="1" dirty="0" smtClean="0">
                <a:solidFill>
                  <a:srgbClr val="C00000"/>
                </a:solidFill>
                <a:latin typeface="Book Antiqua" panose="02040602050305030304" pitchFamily="18" charset="0"/>
              </a:rPr>
              <a:t>The </a:t>
            </a:r>
            <a:r>
              <a:rPr lang="en-US" sz="2400" dirty="0" smtClean="0">
                <a:latin typeface="Book Antiqua" panose="02040602050305030304" pitchFamily="18" charset="0"/>
              </a:rPr>
              <a:t>windows are covered with large heavy curtain. Can you see </a:t>
            </a:r>
            <a:r>
              <a:rPr lang="en-US" sz="2400" b="1" dirty="0" smtClean="0">
                <a:solidFill>
                  <a:srgbClr val="C00000"/>
                </a:solidFill>
                <a:latin typeface="Book Antiqua" panose="02040602050305030304" pitchFamily="18" charset="0"/>
              </a:rPr>
              <a:t>a</a:t>
            </a:r>
            <a:r>
              <a:rPr lang="en-US" sz="2400" dirty="0" smtClean="0">
                <a:latin typeface="Book Antiqua" panose="02040602050305030304" pitchFamily="18" charset="0"/>
              </a:rPr>
              <a:t> mask somewhere around </a:t>
            </a:r>
            <a:r>
              <a:rPr lang="en-US" sz="2400" b="1" dirty="0" smtClean="0">
                <a:solidFill>
                  <a:srgbClr val="C00000"/>
                </a:solidFill>
                <a:latin typeface="Book Antiqua" panose="02040602050305030304" pitchFamily="18" charset="0"/>
              </a:rPr>
              <a:t>the</a:t>
            </a:r>
            <a:r>
              <a:rPr lang="en-US" sz="2400" dirty="0" smtClean="0">
                <a:latin typeface="Book Antiqua" panose="02040602050305030304" pitchFamily="18" charset="0"/>
              </a:rPr>
              <a:t> bed. </a:t>
            </a:r>
            <a:endParaRPr lang="en-US" sz="2400" dirty="0">
              <a:latin typeface="Book Antiqua" panose="02040602050305030304" pitchFamily="18" charset="0"/>
            </a:endParaRPr>
          </a:p>
        </p:txBody>
      </p:sp>
      <p:sp>
        <p:nvSpPr>
          <p:cNvPr id="4" name="TextBox 3"/>
          <p:cNvSpPr txBox="1"/>
          <p:nvPr/>
        </p:nvSpPr>
        <p:spPr>
          <a:xfrm>
            <a:off x="265176" y="5093208"/>
            <a:ext cx="10168128" cy="1384995"/>
          </a:xfrm>
          <a:prstGeom prst="rect">
            <a:avLst/>
          </a:prstGeom>
          <a:noFill/>
          <a:ln w="28575">
            <a:solidFill>
              <a:schemeClr val="tx1"/>
            </a:solidFill>
          </a:ln>
        </p:spPr>
        <p:txBody>
          <a:bodyPr wrap="square" rtlCol="0">
            <a:spAutoFit/>
          </a:bodyPr>
          <a:lstStyle/>
          <a:p>
            <a:r>
              <a:rPr lang="en-US" sz="2800" dirty="0" smtClean="0">
                <a:latin typeface="Book Antiqua" panose="02040602050305030304" pitchFamily="18" charset="0"/>
              </a:rPr>
              <a:t>The bold words in the passage are examples of articles in English. Can you find out any principle or rule about the use of a, an and the in the passage Use of articles.</a:t>
            </a:r>
            <a:endParaRPr lang="en-US" sz="2800" dirty="0">
              <a:latin typeface="Book Antiqua" panose="0204060205030503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5432" y="1130087"/>
            <a:ext cx="3832620" cy="2125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99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22208" y="1007689"/>
            <a:ext cx="10426889" cy="0"/>
          </a:xfrm>
          <a:prstGeom prst="line">
            <a:avLst/>
          </a:prstGeom>
          <a:ln w="76200">
            <a:solidFill>
              <a:schemeClr val="tx1"/>
            </a:solidFill>
          </a:ln>
          <a:effectLst>
            <a:glow rad="101600">
              <a:srgbClr val="7030A0">
                <a:alpha val="60000"/>
              </a:srgbClr>
            </a:glow>
          </a:effectLst>
        </p:spPr>
        <p:style>
          <a:lnRef idx="1">
            <a:schemeClr val="dk1"/>
          </a:lnRef>
          <a:fillRef idx="0">
            <a:schemeClr val="dk1"/>
          </a:fillRef>
          <a:effectRef idx="0">
            <a:schemeClr val="dk1"/>
          </a:effectRef>
          <a:fontRef idx="minor">
            <a:schemeClr val="tx1"/>
          </a:fontRef>
        </p:style>
      </p:cxnSp>
      <p:sp>
        <p:nvSpPr>
          <p:cNvPr id="7" name="Rectangle 6"/>
          <p:cNvSpPr/>
          <p:nvPr/>
        </p:nvSpPr>
        <p:spPr>
          <a:xfrm>
            <a:off x="6173146" y="3045908"/>
            <a:ext cx="4226800" cy="2803994"/>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4000" dirty="0">
              <a:solidFill>
                <a:srgbClr val="002060"/>
              </a:solidFill>
              <a:effectLst>
                <a:outerShdw blurRad="38100" dist="38100" dir="2700000" algn="tl">
                  <a:srgbClr val="000000">
                    <a:alpha val="43137"/>
                  </a:srgbClr>
                </a:outerShdw>
              </a:effectLst>
              <a:latin typeface="Book Antiqua" panose="02040602050305030304" pitchFamily="18" charset="0"/>
              <a:cs typeface="NikoshBAN" pitchFamily="2" charset="0"/>
            </a:endParaRPr>
          </a:p>
          <a:p>
            <a:pPr algn="ctr"/>
            <a:r>
              <a:rPr lang="en-US" sz="4000" dirty="0">
                <a:latin typeface="Book Antiqua" panose="02040602050305030304" pitchFamily="18" charset="0"/>
                <a:cs typeface="Times New Roman" panose="02020603050405020304" pitchFamily="18" charset="0"/>
              </a:rPr>
              <a:t>English </a:t>
            </a:r>
            <a:r>
              <a:rPr lang="en-US" sz="4000" dirty="0" smtClean="0">
                <a:latin typeface="Book Antiqua" panose="02040602050305030304" pitchFamily="18" charset="0"/>
                <a:cs typeface="Times New Roman" panose="02020603050405020304" pitchFamily="18" charset="0"/>
              </a:rPr>
              <a:t>2</a:t>
            </a:r>
            <a:r>
              <a:rPr lang="en-US" sz="4000" baseline="30000" dirty="0" smtClean="0">
                <a:latin typeface="Book Antiqua" panose="02040602050305030304" pitchFamily="18" charset="0"/>
                <a:cs typeface="Times New Roman" panose="02020603050405020304" pitchFamily="18" charset="0"/>
              </a:rPr>
              <a:t>nd</a:t>
            </a:r>
            <a:r>
              <a:rPr lang="en-US" sz="4000" dirty="0" smtClean="0">
                <a:latin typeface="Book Antiqua" panose="02040602050305030304" pitchFamily="18" charset="0"/>
                <a:cs typeface="Times New Roman" panose="02020603050405020304" pitchFamily="18" charset="0"/>
              </a:rPr>
              <a:t> Paper</a:t>
            </a:r>
            <a:endParaRPr lang="en-US" sz="4000" dirty="0">
              <a:latin typeface="Book Antiqua" panose="02040602050305030304" pitchFamily="18" charset="0"/>
              <a:cs typeface="Times New Roman" panose="02020603050405020304" pitchFamily="18" charset="0"/>
            </a:endParaRPr>
          </a:p>
          <a:p>
            <a:pPr algn="ctr"/>
            <a:r>
              <a:rPr lang="en-US" sz="4000" dirty="0">
                <a:latin typeface="Book Antiqua" panose="02040602050305030304" pitchFamily="18" charset="0"/>
                <a:cs typeface="Times New Roman" panose="02020603050405020304" pitchFamily="18" charset="0"/>
              </a:rPr>
              <a:t>Class – </a:t>
            </a:r>
            <a:r>
              <a:rPr lang="en-US" sz="4000" dirty="0" smtClean="0">
                <a:latin typeface="Book Antiqua" panose="02040602050305030304" pitchFamily="18" charset="0"/>
                <a:cs typeface="Times New Roman" panose="02020603050405020304" pitchFamily="18" charset="0"/>
              </a:rPr>
              <a:t>Six</a:t>
            </a:r>
          </a:p>
          <a:p>
            <a:pPr algn="ctr"/>
            <a:r>
              <a:rPr lang="en-US" sz="4000" dirty="0" smtClean="0">
                <a:latin typeface="Book Antiqua" panose="02040602050305030304" pitchFamily="18" charset="0"/>
                <a:cs typeface="Times New Roman" panose="02020603050405020304" pitchFamily="18" charset="0"/>
              </a:rPr>
              <a:t>Time – 50 Minute</a:t>
            </a:r>
            <a:endParaRPr lang="en-US" sz="4000" dirty="0">
              <a:latin typeface="Book Antiqua" panose="02040602050305030304" pitchFamily="18" charset="0"/>
              <a:cs typeface="Times New Roman" panose="02020603050405020304" pitchFamily="18" charset="0"/>
            </a:endParaRPr>
          </a:p>
          <a:p>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endPar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7"/>
          <p:cNvSpPr/>
          <p:nvPr/>
        </p:nvSpPr>
        <p:spPr>
          <a:xfrm>
            <a:off x="895338" y="2967612"/>
            <a:ext cx="4984123" cy="367047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Md. Ashraful Islam Prodhan</a:t>
            </a: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Assistant Teacher (English)</a:t>
            </a: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Khuksia </a:t>
            </a:r>
            <a:r>
              <a:rPr lang="en-US" sz="28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Dakhil</a:t>
            </a: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 Madrasha</a:t>
            </a: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Gobindagonj , Gaibandha.</a:t>
            </a: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hlinkClick r:id="rId2"/>
              </a:rPr>
              <a:t>Email:  ashrafulis1984@gmail.com</a:t>
            </a:r>
            <a:endPar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endParaRP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Mobile: 01744667140</a:t>
            </a:r>
          </a:p>
          <a:p>
            <a:pPr algn="ctr"/>
            <a:endParaRPr lang="en-US"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937617" y="166515"/>
            <a:ext cx="4255806" cy="1107996"/>
          </a:xfrm>
          <a:prstGeom prst="rect">
            <a:avLst/>
          </a:prstGeom>
          <a:noFill/>
        </p:spPr>
        <p:txBody>
          <a:bodyPr wrap="square" rtlCol="0">
            <a:spAutoFit/>
          </a:bodyPr>
          <a:lstStyle/>
          <a:p>
            <a:r>
              <a:rPr lang="en-US" sz="4800" dirty="0">
                <a:ln w="0"/>
                <a:effectLst>
                  <a:outerShdw blurRad="38100" dist="19050" dir="2700000" algn="tl" rotWithShape="0">
                    <a:schemeClr val="dk1">
                      <a:alpha val="40000"/>
                    </a:schemeClr>
                  </a:outerShdw>
                </a:effectLst>
                <a:latin typeface="Book Antiqua" panose="02040602050305030304" pitchFamily="18" charset="0"/>
              </a:rPr>
              <a:t>Introduction</a:t>
            </a:r>
          </a:p>
          <a:p>
            <a:endParaRPr lang="en-US" dirty="0">
              <a:ln w="0"/>
              <a:effectLst>
                <a:outerShdw blurRad="38100" dist="19050" dir="2700000" algn="tl" rotWithShape="0">
                  <a:schemeClr val="dk1">
                    <a:alpha val="40000"/>
                  </a:schemeClr>
                </a:outerShdw>
              </a:effectLst>
            </a:endParaRPr>
          </a:p>
        </p:txBody>
      </p:sp>
      <p:cxnSp>
        <p:nvCxnSpPr>
          <p:cNvPr id="4" name="Straight Connector 3"/>
          <p:cNvCxnSpPr/>
          <p:nvPr/>
        </p:nvCxnSpPr>
        <p:spPr>
          <a:xfrm>
            <a:off x="5937330" y="2293620"/>
            <a:ext cx="0" cy="3718560"/>
          </a:xfrm>
          <a:prstGeom prst="line">
            <a:avLst/>
          </a:prstGeom>
          <a:ln w="57150"/>
          <a:effectLst>
            <a:glow rad="139700">
              <a:schemeClr val="accent2">
                <a:satMod val="175000"/>
                <a:alpha val="40000"/>
              </a:schemeClr>
            </a:glow>
          </a:effectLst>
          <a:scene3d>
            <a:camera prst="obliqueBottomRight"/>
            <a:lightRig rig="threePt" dir="t"/>
          </a:scene3d>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579" y="1201778"/>
            <a:ext cx="1691640" cy="1691640"/>
          </a:xfrm>
          <a:prstGeom prst="roundRect">
            <a:avLst>
              <a:gd name="adj" fmla="val 8594"/>
            </a:avLst>
          </a:prstGeom>
          <a:solidFill>
            <a:srgbClr val="FFFFFF">
              <a:shade val="85000"/>
            </a:srgbClr>
          </a:solidFill>
          <a:ln w="28575">
            <a:solidFill>
              <a:srgbClr val="00FF00"/>
            </a:solidFill>
          </a:ln>
          <a:effectLst>
            <a:reflection blurRad="12700" stA="38000" endPos="28000" dist="5000" dir="5400000" sy="-100000" algn="bl" rotWithShape="0"/>
          </a:effectLst>
        </p:spPr>
      </p:pic>
    </p:spTree>
    <p:extLst>
      <p:ext uri="{BB962C8B-B14F-4D97-AF65-F5344CB8AC3E}">
        <p14:creationId xmlns:p14="http://schemas.microsoft.com/office/powerpoint/2010/main" val="235290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4219" y="322818"/>
            <a:ext cx="3512820" cy="754380"/>
          </a:xfrm>
          <a:prstGeom prst="rect">
            <a:avLst/>
          </a:prstGeom>
          <a:ln w="190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Book Antiqua" panose="02040602050305030304" pitchFamily="18" charset="0"/>
              </a:rPr>
              <a:t>Pair work</a:t>
            </a:r>
            <a:endParaRPr lang="en-US" sz="3600" dirty="0">
              <a:latin typeface="Book Antiqua" panose="0204060205030503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2140" y="181906"/>
            <a:ext cx="1240885" cy="1036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1783972" y="1773936"/>
            <a:ext cx="7333314" cy="3970318"/>
          </a:xfrm>
          <a:prstGeom prst="rect">
            <a:avLst/>
          </a:prstGeom>
          <a:blipFill>
            <a:blip r:embed="rId3"/>
            <a:tile tx="0" ty="0" sx="100000" sy="100000" flip="none" algn="tl"/>
          </a:blipFill>
          <a:ln w="38100">
            <a:solidFill>
              <a:schemeClr val="tx1"/>
            </a:solidFill>
          </a:ln>
        </p:spPr>
        <p:txBody>
          <a:bodyPr wrap="square" rtlCol="0">
            <a:spAutoFit/>
          </a:bodyPr>
          <a:lstStyle/>
          <a:p>
            <a:r>
              <a:rPr lang="en-US" sz="3600" b="1" dirty="0"/>
              <a:t>Correct the following :-</a:t>
            </a:r>
          </a:p>
          <a:p>
            <a:pPr marL="342900" indent="-342900">
              <a:buAutoNum type="arabicPeriod"/>
            </a:pPr>
            <a:r>
              <a:rPr lang="en-US" sz="3600" dirty="0"/>
              <a:t>He is a honest man.</a:t>
            </a:r>
          </a:p>
          <a:p>
            <a:pPr marL="342900" indent="-342900">
              <a:buAutoNum type="arabicPeriod"/>
            </a:pPr>
            <a:r>
              <a:rPr lang="en-US" sz="3600" dirty="0"/>
              <a:t>She reads a Quran daily.</a:t>
            </a:r>
          </a:p>
          <a:p>
            <a:pPr marL="342900" indent="-342900">
              <a:buAutoNum type="arabicPeriod"/>
            </a:pPr>
            <a:r>
              <a:rPr lang="en-US" sz="3600" dirty="0"/>
              <a:t>Dog is an useful animal.</a:t>
            </a:r>
          </a:p>
          <a:p>
            <a:pPr marL="342900" indent="-342900">
              <a:buAutoNum type="arabicPeriod"/>
            </a:pPr>
            <a:r>
              <a:rPr lang="en-US" sz="3600" dirty="0"/>
              <a:t>Always speak truth.</a:t>
            </a:r>
          </a:p>
          <a:p>
            <a:pPr marL="342900" indent="-342900">
              <a:buAutoNum type="arabicPeriod"/>
            </a:pPr>
            <a:r>
              <a:rPr lang="en-US" sz="3600" dirty="0"/>
              <a:t>This is unique position.</a:t>
            </a:r>
          </a:p>
          <a:p>
            <a:endParaRPr lang="en-US" sz="3600" dirty="0">
              <a:latin typeface="Book Antiqua" panose="02040602050305030304" pitchFamily="18" charset="0"/>
            </a:endParaRPr>
          </a:p>
        </p:txBody>
      </p:sp>
    </p:spTree>
    <p:extLst>
      <p:ext uri="{BB962C8B-B14F-4D97-AF65-F5344CB8AC3E}">
        <p14:creationId xmlns:p14="http://schemas.microsoft.com/office/powerpoint/2010/main" val="2851218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760" y="1809975"/>
            <a:ext cx="10193629" cy="1077218"/>
          </a:xfrm>
          <a:prstGeom prst="rect">
            <a:avLst/>
          </a:prstGeom>
          <a:noFill/>
        </p:spPr>
        <p:txBody>
          <a:bodyPr wrap="square" rtlCol="0">
            <a:spAutoFit/>
          </a:bodyPr>
          <a:lstStyle/>
          <a:p>
            <a:r>
              <a:rPr lang="en-US" sz="3200" b="1" dirty="0">
                <a:latin typeface="Book Antiqua" panose="02040602050305030304" pitchFamily="18" charset="0"/>
              </a:rPr>
              <a:t>Use articles, where necessary, in the following sentences</a:t>
            </a:r>
            <a:r>
              <a:rPr lang="en-US" sz="3200" b="1" dirty="0" smtClean="0">
                <a:latin typeface="Book Antiqua" panose="02040602050305030304" pitchFamily="18" charset="0"/>
              </a:rPr>
              <a:t>:</a:t>
            </a:r>
            <a:endParaRPr lang="en-US" sz="3200" b="1" dirty="0">
              <a:latin typeface="Book Antiqua" panose="02040602050305030304" pitchFamily="18" charset="0"/>
            </a:endParaRPr>
          </a:p>
        </p:txBody>
      </p:sp>
      <p:cxnSp>
        <p:nvCxnSpPr>
          <p:cNvPr id="7" name="Straight Connector 6"/>
          <p:cNvCxnSpPr/>
          <p:nvPr/>
        </p:nvCxnSpPr>
        <p:spPr>
          <a:xfrm>
            <a:off x="304800" y="1809975"/>
            <a:ext cx="10363200"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Horizontal Scroll 3"/>
          <p:cNvSpPr/>
          <p:nvPr/>
        </p:nvSpPr>
        <p:spPr>
          <a:xfrm>
            <a:off x="3555050" y="324740"/>
            <a:ext cx="4187440" cy="123914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Book Antiqua" panose="02040602050305030304" pitchFamily="18" charset="0"/>
              </a:rPr>
              <a:t>Group work</a:t>
            </a:r>
            <a:endParaRPr lang="en-US" sz="4800" dirty="0">
              <a:latin typeface="Book Antiqua" panose="02040602050305030304" pitchFamily="18" charset="0"/>
            </a:endParaRPr>
          </a:p>
        </p:txBody>
      </p:sp>
      <p:sp>
        <p:nvSpPr>
          <p:cNvPr id="2" name="TextBox 1"/>
          <p:cNvSpPr txBox="1"/>
          <p:nvPr/>
        </p:nvSpPr>
        <p:spPr>
          <a:xfrm>
            <a:off x="1227800" y="2911613"/>
            <a:ext cx="8347627" cy="3539430"/>
          </a:xfrm>
          <a:prstGeom prst="rect">
            <a:avLst/>
          </a:prstGeom>
          <a:blipFill>
            <a:blip r:embed="rId2"/>
            <a:tile tx="0" ty="0" sx="100000" sy="100000" flip="none" algn="tl"/>
          </a:blip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a:latin typeface="Book Antiqua" panose="02040602050305030304" pitchFamily="18" charset="0"/>
              </a:rPr>
              <a:t>Group – 1 : (a) She is most intelligent girl.</a:t>
            </a:r>
          </a:p>
          <a:p>
            <a:r>
              <a:rPr lang="en-US" sz="2800" dirty="0">
                <a:latin typeface="Book Antiqua" panose="02040602050305030304" pitchFamily="18" charset="0"/>
              </a:rPr>
              <a:t>                     (b)  I want one taka note.</a:t>
            </a:r>
          </a:p>
          <a:p>
            <a:endParaRPr lang="en-US" sz="2800" dirty="0">
              <a:latin typeface="Book Antiqua" panose="02040602050305030304" pitchFamily="18" charset="0"/>
            </a:endParaRPr>
          </a:p>
          <a:p>
            <a:r>
              <a:rPr lang="en-US" sz="2800" dirty="0">
                <a:latin typeface="Book Antiqua" panose="02040602050305030304" pitchFamily="18" charset="0"/>
              </a:rPr>
              <a:t>Group - 2 :   (a)  Do not make  noise.</a:t>
            </a:r>
          </a:p>
          <a:p>
            <a:r>
              <a:rPr lang="en-US" sz="2800" dirty="0">
                <a:latin typeface="Book Antiqua" panose="02040602050305030304" pitchFamily="18" charset="0"/>
              </a:rPr>
              <a:t>                      (b)  He is honest boy.</a:t>
            </a:r>
          </a:p>
          <a:p>
            <a:endParaRPr lang="en-US" sz="2800" dirty="0">
              <a:latin typeface="Book Antiqua" panose="02040602050305030304" pitchFamily="18" charset="0"/>
            </a:endParaRPr>
          </a:p>
          <a:p>
            <a:r>
              <a:rPr lang="en-US" sz="2800" dirty="0">
                <a:latin typeface="Book Antiqua" panose="02040602050305030304" pitchFamily="18" charset="0"/>
              </a:rPr>
              <a:t>Group – 3 :  (a)  I read Ittefaq everyday.</a:t>
            </a:r>
          </a:p>
          <a:p>
            <a:r>
              <a:rPr lang="en-US" sz="2800" dirty="0">
                <a:latin typeface="Book Antiqua" panose="02040602050305030304" pitchFamily="18" charset="0"/>
              </a:rPr>
              <a:t>                      (b)  She ate apple</a:t>
            </a:r>
            <a:r>
              <a:rPr lang="en-US" sz="2800" dirty="0" smtClean="0">
                <a:latin typeface="Book Antiqua" panose="02040602050305030304" pitchFamily="18" charset="0"/>
              </a:rPr>
              <a:t>. </a:t>
            </a:r>
            <a:endParaRPr lang="en-US" sz="2800" dirty="0">
              <a:latin typeface="Book Antiqua" panose="0204060205030503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98900"/>
            <a:ext cx="1696607" cy="1264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009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04800" y="1587782"/>
            <a:ext cx="10363200"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Horizontal Scroll 2"/>
          <p:cNvSpPr/>
          <p:nvPr/>
        </p:nvSpPr>
        <p:spPr>
          <a:xfrm>
            <a:off x="3059394" y="166421"/>
            <a:ext cx="4221622" cy="1273324"/>
          </a:xfrm>
          <a:prstGeom prst="horizontalScroll">
            <a:avLst/>
          </a:prstGeom>
          <a:solidFill>
            <a:schemeClr val="tx1">
              <a:lumMod val="75000"/>
              <a:lumOff val="25000"/>
            </a:schemeClr>
          </a:solidFill>
          <a:ln w="19050"/>
          <a:effectLst>
            <a:glow rad="139700">
              <a:schemeClr val="accent5">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Book Antiqua" panose="02040602050305030304" pitchFamily="18" charset="0"/>
              </a:rPr>
              <a:t>Evaluation</a:t>
            </a:r>
            <a:endParaRPr lang="en-US" sz="6000" dirty="0">
              <a:latin typeface="Book Antiqua" panose="02040602050305030304" pitchFamily="18" charset="0"/>
            </a:endParaRPr>
          </a:p>
        </p:txBody>
      </p:sp>
      <p:sp>
        <p:nvSpPr>
          <p:cNvPr id="2" name="TextBox 1"/>
          <p:cNvSpPr txBox="1"/>
          <p:nvPr/>
        </p:nvSpPr>
        <p:spPr>
          <a:xfrm>
            <a:off x="2458624" y="2511048"/>
            <a:ext cx="5423161" cy="3231654"/>
          </a:xfrm>
          <a:prstGeom prst="rect">
            <a:avLst/>
          </a:prstGeom>
          <a:blipFill>
            <a:blip r:embed="rId2"/>
            <a:tile tx="0" ty="0" sx="100000" sy="100000" flip="none" algn="tl"/>
          </a:blipFill>
          <a:ln w="19050">
            <a:solidFill>
              <a:schemeClr val="tx1"/>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rtlCol="0">
            <a:spAutoFit/>
          </a:bodyPr>
          <a:lstStyle/>
          <a:p>
            <a:pPr marL="342900" indent="-342900">
              <a:buAutoNum type="arabicPeriod"/>
            </a:pPr>
            <a:r>
              <a:rPr lang="en-US" sz="4000" dirty="0" smtClean="0"/>
              <a:t>Dhaka is ---- old city.</a:t>
            </a:r>
          </a:p>
          <a:p>
            <a:pPr marL="342900" indent="-342900">
              <a:buAutoNum type="arabicPeriod"/>
            </a:pPr>
            <a:r>
              <a:rPr lang="en-US" sz="4000" dirty="0" smtClean="0"/>
              <a:t>This is ---- book.</a:t>
            </a:r>
          </a:p>
          <a:p>
            <a:pPr marL="342900" indent="-342900">
              <a:buAutoNum type="arabicPeriod"/>
            </a:pPr>
            <a:r>
              <a:rPr lang="en-US" sz="4000" dirty="0" smtClean="0"/>
              <a:t>He is --- best boy in the class.</a:t>
            </a:r>
          </a:p>
          <a:p>
            <a:endParaRPr lang="en-US" sz="4400" dirty="0" smtClean="0">
              <a:latin typeface="Book Antiqua" panose="02040602050305030304" pitchFamily="18" charset="0"/>
            </a:endParaRPr>
          </a:p>
        </p:txBody>
      </p:sp>
      <p:sp>
        <p:nvSpPr>
          <p:cNvPr id="4" name="TextBox 3"/>
          <p:cNvSpPr txBox="1"/>
          <p:nvPr/>
        </p:nvSpPr>
        <p:spPr>
          <a:xfrm>
            <a:off x="1324598" y="5941597"/>
            <a:ext cx="7879223" cy="584775"/>
          </a:xfrm>
          <a:prstGeom prst="rect">
            <a:avLst/>
          </a:prstGeom>
          <a:blipFill>
            <a:blip r:embed="rId3"/>
            <a:tile tx="0" ty="0" sx="100000" sy="100000" flip="none" algn="tl"/>
          </a:blipFill>
          <a:ln w="19050">
            <a:solidFill>
              <a:schemeClr val="tx1"/>
            </a:solidFill>
          </a:ln>
        </p:spPr>
        <p:txBody>
          <a:bodyPr wrap="square" rtlCol="0">
            <a:spAutoFit/>
          </a:bodyPr>
          <a:lstStyle/>
          <a:p>
            <a:r>
              <a:rPr lang="en-US" sz="3200" b="1" u="sng" dirty="0" smtClean="0">
                <a:solidFill>
                  <a:srgbClr val="00FF00"/>
                </a:solidFill>
                <a:latin typeface="Book Antiqua" panose="02040602050305030304" pitchFamily="18" charset="0"/>
              </a:rPr>
              <a:t>Answer key:</a:t>
            </a:r>
            <a:r>
              <a:rPr lang="en-US" sz="3200" b="1" dirty="0" smtClean="0">
                <a:solidFill>
                  <a:srgbClr val="00FF00"/>
                </a:solidFill>
                <a:latin typeface="Book Antiqua" panose="02040602050305030304" pitchFamily="18" charset="0"/>
              </a:rPr>
              <a:t>  </a:t>
            </a:r>
            <a:r>
              <a:rPr lang="en-US" sz="3200" dirty="0" smtClean="0">
                <a:latin typeface="Book Antiqua" panose="02040602050305030304" pitchFamily="18" charset="0"/>
              </a:rPr>
              <a:t>(1) an , (2) </a:t>
            </a:r>
            <a:r>
              <a:rPr lang="en-US" sz="3200" dirty="0">
                <a:latin typeface="Book Antiqua" panose="02040602050305030304" pitchFamily="18" charset="0"/>
              </a:rPr>
              <a:t>a</a:t>
            </a:r>
            <a:r>
              <a:rPr lang="en-US" sz="3200" dirty="0" smtClean="0">
                <a:latin typeface="Book Antiqua" panose="02040602050305030304" pitchFamily="18" charset="0"/>
              </a:rPr>
              <a:t> , (3) the .   </a:t>
            </a:r>
            <a:endParaRPr lang="en-US" sz="3200" dirty="0">
              <a:latin typeface="Book Antiqua" panose="02040602050305030304" pitchFamily="18" charset="0"/>
            </a:endParaRPr>
          </a:p>
        </p:txBody>
      </p:sp>
      <p:sp>
        <p:nvSpPr>
          <p:cNvPr id="5" name="TextBox 4"/>
          <p:cNvSpPr txBox="1"/>
          <p:nvPr/>
        </p:nvSpPr>
        <p:spPr>
          <a:xfrm>
            <a:off x="2278907" y="1665822"/>
            <a:ext cx="7665578" cy="646331"/>
          </a:xfrm>
          <a:prstGeom prst="rect">
            <a:avLst/>
          </a:prstGeom>
          <a:noFill/>
        </p:spPr>
        <p:txBody>
          <a:bodyPr wrap="square" rtlCol="0">
            <a:spAutoFit/>
          </a:bodyPr>
          <a:lstStyle/>
          <a:p>
            <a:r>
              <a:rPr lang="en-US" sz="3600" dirty="0" smtClean="0">
                <a:latin typeface="Book Antiqua" panose="02040602050305030304" pitchFamily="18" charset="0"/>
              </a:rPr>
              <a:t>Fill in the gaps with articles:</a:t>
            </a:r>
            <a:endParaRPr lang="en-US" sz="3600" dirty="0">
              <a:latin typeface="Book Antiqua" panose="02040602050305030304" pitchFamily="18" charset="0"/>
            </a:endParaRPr>
          </a:p>
        </p:txBody>
      </p:sp>
    </p:spTree>
    <p:extLst>
      <p:ext uri="{BB962C8B-B14F-4D97-AF65-F5344CB8AC3E}">
        <p14:creationId xmlns:p14="http://schemas.microsoft.com/office/powerpoint/2010/main" val="814586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799" y="1896282"/>
            <a:ext cx="10363200"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52599" y="4069422"/>
            <a:ext cx="7467600" cy="1877437"/>
          </a:xfrm>
          <a:prstGeom prst="rect">
            <a:avLst/>
          </a:prstGeom>
          <a:blipFill>
            <a:blip r:embed="rId2"/>
            <a:tile tx="0" ty="0" sx="100000" sy="100000" flip="none" algn="tl"/>
          </a:blipFill>
          <a:ln w="76200">
            <a:solidFill>
              <a:srgbClr val="C00000"/>
            </a:solidFill>
          </a:ln>
          <a:effectLst>
            <a:glow rad="228600">
              <a:schemeClr val="accent2">
                <a:satMod val="175000"/>
                <a:alpha val="40000"/>
              </a:schemeClr>
            </a:glow>
          </a:effectLst>
          <a:scene3d>
            <a:camera prst="obliqueTopLeft"/>
            <a:lightRig rig="chilly" dir="t">
              <a:rot lat="0" lon="0" rev="18480000"/>
            </a:lightRig>
          </a:scene3d>
          <a:sp3d prstMaterial="clear">
            <a:bevelT h="63500" prst="angle"/>
          </a:sp3d>
        </p:spPr>
        <p:txBody>
          <a:bodyPr wrap="square" rtlCol="0">
            <a:spAutoFit/>
          </a:bodyPr>
          <a:lstStyle/>
          <a:p>
            <a:pPr marL="742950" indent="-742950">
              <a:buAutoNum type="arabicPeriod"/>
            </a:pPr>
            <a:r>
              <a:rPr lang="en-US" sz="3600" dirty="0" smtClean="0">
                <a:latin typeface="Book Antiqua" panose="02040602050305030304" pitchFamily="18" charset="0"/>
              </a:rPr>
              <a:t>What is Article?</a:t>
            </a:r>
          </a:p>
          <a:p>
            <a:pPr marL="742950" indent="-742950">
              <a:buFontTx/>
              <a:buAutoNum type="arabicPeriod"/>
            </a:pPr>
            <a:r>
              <a:rPr lang="en-US" sz="3600" dirty="0">
                <a:latin typeface="Book Antiqua" panose="02040602050305030304" pitchFamily="18" charset="0"/>
                <a:cs typeface="Times New Roman" pitchFamily="18" charset="0"/>
              </a:rPr>
              <a:t>How many types </a:t>
            </a:r>
            <a:r>
              <a:rPr lang="en-US" sz="3600" dirty="0" smtClean="0">
                <a:latin typeface="Book Antiqua" panose="02040602050305030304" pitchFamily="18" charset="0"/>
                <a:cs typeface="Times New Roman" pitchFamily="18" charset="0"/>
              </a:rPr>
              <a:t>of Article?</a:t>
            </a:r>
            <a:endParaRPr lang="en-US" sz="4400" dirty="0" smtClean="0">
              <a:latin typeface="Book Antiqua" panose="02040602050305030304" pitchFamily="18" charset="0"/>
            </a:endParaRPr>
          </a:p>
          <a:p>
            <a:pPr marL="742950" indent="-742950">
              <a:buAutoNum type="arabicPeriod"/>
            </a:pPr>
            <a:endParaRPr lang="en-US" sz="4400" dirty="0" smtClean="0">
              <a:latin typeface="Book Antiqua" panose="02040602050305030304" pitchFamily="18" charset="0"/>
            </a:endParaRPr>
          </a:p>
        </p:txBody>
      </p:sp>
      <p:sp>
        <p:nvSpPr>
          <p:cNvPr id="5" name="TextBox 4"/>
          <p:cNvSpPr txBox="1"/>
          <p:nvPr/>
        </p:nvSpPr>
        <p:spPr>
          <a:xfrm>
            <a:off x="1752599" y="2144944"/>
            <a:ext cx="7467600" cy="1077218"/>
          </a:xfrm>
          <a:prstGeom prst="rect">
            <a:avLst/>
          </a:prstGeom>
          <a:blipFill>
            <a:blip r:embed="rId3"/>
            <a:tile tx="0" ty="0" sx="100000" sy="100000" flip="none" algn="tl"/>
          </a:blipFill>
          <a:ln w="19050">
            <a:solidFill>
              <a:schemeClr val="tx1"/>
            </a:solidFill>
          </a:ln>
        </p:spPr>
        <p:txBody>
          <a:bodyPr wrap="square" rtlCol="0">
            <a:spAutoFit/>
          </a:bodyPr>
          <a:lstStyle/>
          <a:p>
            <a:r>
              <a:rPr lang="en-US" sz="3200" dirty="0">
                <a:latin typeface="Book Antiqua" panose="02040602050305030304" pitchFamily="18" charset="0"/>
                <a:cs typeface="Times New Roman" pitchFamily="18" charset="0"/>
              </a:rPr>
              <a:t>Write the following questions and  answer them: </a:t>
            </a:r>
          </a:p>
        </p:txBody>
      </p:sp>
      <p:sp>
        <p:nvSpPr>
          <p:cNvPr id="8" name="Down Ribbon 7"/>
          <p:cNvSpPr/>
          <p:nvPr/>
        </p:nvSpPr>
        <p:spPr>
          <a:xfrm>
            <a:off x="2973936" y="332514"/>
            <a:ext cx="4973653" cy="1410828"/>
          </a:xfrm>
          <a:prstGeom prst="ribbon">
            <a:avLst/>
          </a:prstGeom>
          <a:solidFill>
            <a:schemeClr val="bg2">
              <a:lumMod val="25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latin typeface="Book Antiqua" panose="02040602050305030304" pitchFamily="18" charset="0"/>
              </a:rPr>
              <a:t>Home work</a:t>
            </a:r>
            <a:endParaRPr lang="en-US" sz="4000" dirty="0">
              <a:solidFill>
                <a:schemeClr val="bg2"/>
              </a:solidFill>
              <a:latin typeface="Book Antiqua" panose="0204060205030503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503" y="305465"/>
            <a:ext cx="2249424" cy="1342156"/>
          </a:xfrm>
          <a:prstGeom prst="rect">
            <a:avLst/>
          </a:prstGeom>
          <a:ln>
            <a:noFill/>
          </a:ln>
          <a:effectLst>
            <a:softEdge rad="112500"/>
          </a:effectLst>
        </p:spPr>
      </p:pic>
    </p:spTree>
    <p:extLst>
      <p:ext uri="{BB962C8B-B14F-4D97-AF65-F5344CB8AC3E}">
        <p14:creationId xmlns:p14="http://schemas.microsoft.com/office/powerpoint/2010/main" val="64421839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62" y="549200"/>
            <a:ext cx="8400034" cy="5569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7351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672" y="410197"/>
            <a:ext cx="9708022" cy="1077218"/>
          </a:xfrm>
          <a:prstGeom prst="rect">
            <a:avLst/>
          </a:prstGeom>
          <a:noFill/>
        </p:spPr>
        <p:txBody>
          <a:bodyPr wrap="square" rtlCol="0">
            <a:spAutoFit/>
          </a:bodyPr>
          <a:lstStyle/>
          <a:p>
            <a:r>
              <a:rPr lang="en-US" sz="3200" b="1" dirty="0" smtClean="0">
                <a:latin typeface="Book Antiqua" panose="02040602050305030304" pitchFamily="18" charset="0"/>
              </a:rPr>
              <a:t>Look at the underlined words in the following sentences:</a:t>
            </a:r>
            <a:endParaRPr lang="en-US" sz="3200" b="1" dirty="0">
              <a:latin typeface="Book Antiqua" panose="02040602050305030304" pitchFamily="18" charset="0"/>
            </a:endParaRPr>
          </a:p>
        </p:txBody>
      </p:sp>
      <p:sp>
        <p:nvSpPr>
          <p:cNvPr id="9" name="Left Arrow 8"/>
          <p:cNvSpPr/>
          <p:nvPr/>
        </p:nvSpPr>
        <p:spPr>
          <a:xfrm>
            <a:off x="4238909" y="4364155"/>
            <a:ext cx="5423269" cy="1499431"/>
          </a:xfrm>
          <a:prstGeom prst="leftArrow">
            <a:avLst/>
          </a:prstGeom>
          <a:noFill/>
          <a:scene3d>
            <a:camera prst="obliqueTopLef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u="sng" dirty="0">
                <a:solidFill>
                  <a:srgbClr val="C00000"/>
                </a:solidFill>
                <a:latin typeface="Book Antiqua" panose="02040602050305030304" pitchFamily="18" charset="0"/>
              </a:rPr>
              <a:t>An</a:t>
            </a:r>
            <a:r>
              <a:rPr lang="en-US" sz="3200" dirty="0">
                <a:solidFill>
                  <a:schemeClr val="tx1"/>
                </a:solidFill>
                <a:latin typeface="Book Antiqua" panose="02040602050305030304" pitchFamily="18" charset="0"/>
              </a:rPr>
              <a:t> orange is a delicious fruit</a:t>
            </a:r>
            <a:r>
              <a:rPr lang="en-US" sz="3200" dirty="0" smtClean="0">
                <a:solidFill>
                  <a:schemeClr val="tx1"/>
                </a:solidFill>
                <a:latin typeface="Book Antiqua" panose="02040602050305030304" pitchFamily="18" charset="0"/>
              </a:rPr>
              <a:t>.</a:t>
            </a:r>
            <a:endParaRPr lang="en-US" sz="3200" dirty="0">
              <a:solidFill>
                <a:schemeClr val="tx1"/>
              </a:solidFill>
              <a:latin typeface="Book Antiqua" panose="02040602050305030304" pitchFamily="18" charset="0"/>
            </a:endParaRPr>
          </a:p>
        </p:txBody>
      </p:sp>
      <p:sp>
        <p:nvSpPr>
          <p:cNvPr id="3" name="Left Arrow 2"/>
          <p:cNvSpPr/>
          <p:nvPr/>
        </p:nvSpPr>
        <p:spPr>
          <a:xfrm>
            <a:off x="4238909" y="1935851"/>
            <a:ext cx="5343292" cy="1851633"/>
          </a:xfrm>
          <a:prstGeom prst="leftArrow">
            <a:avLst/>
          </a:prstGeom>
          <a:noFill/>
          <a:scene3d>
            <a:camera prst="obliqueTop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rgbClr val="C00000"/>
                </a:solidFill>
                <a:latin typeface="Book Antiqua" panose="02040602050305030304" pitchFamily="18" charset="0"/>
              </a:rPr>
              <a:t>A</a:t>
            </a:r>
            <a:r>
              <a:rPr lang="en-US" sz="3200" dirty="0">
                <a:solidFill>
                  <a:schemeClr val="tx1"/>
                </a:solidFill>
                <a:latin typeface="Book Antiqua" panose="02040602050305030304" pitchFamily="18" charset="0"/>
              </a:rPr>
              <a:t> teacher teaches his students.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44" y="1977935"/>
            <a:ext cx="3156191" cy="1767467"/>
          </a:xfrm>
          <a:prstGeom prst="rect">
            <a:avLst/>
          </a:prstGeom>
          <a:ln w="76200">
            <a:solidFill>
              <a:srgbClr val="00FF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05" y="4095818"/>
            <a:ext cx="3255467" cy="2036107"/>
          </a:xfrm>
          <a:prstGeom prst="rect">
            <a:avLst/>
          </a:prstGeom>
          <a:ln w="76200">
            <a:solidFill>
              <a:srgbClr val="00FF00"/>
            </a:solidFill>
          </a:ln>
        </p:spPr>
      </p:pic>
    </p:spTree>
    <p:extLst>
      <p:ext uri="{BB962C8B-B14F-4D97-AF65-F5344CB8AC3E}">
        <p14:creationId xmlns:p14="http://schemas.microsoft.com/office/powerpoint/2010/main" val="2453933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a:xfrm>
            <a:off x="4518212" y="815988"/>
            <a:ext cx="5640081" cy="1591837"/>
          </a:xfrm>
          <a:prstGeom prst="leftArrow">
            <a:avLst/>
          </a:prstGeom>
          <a:noFill/>
          <a:ln w="19050">
            <a:solidFill>
              <a:srgbClr val="0070C0"/>
            </a:solidFill>
          </a:ln>
          <a:scene3d>
            <a:camera prst="obliqueTop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Rajshahi is </a:t>
            </a:r>
            <a:r>
              <a:rPr lang="en-US" sz="3200" b="1" u="sng" dirty="0" smtClean="0">
                <a:solidFill>
                  <a:srgbClr val="C00000"/>
                </a:solidFill>
                <a:latin typeface="Book Antiqua" panose="02040602050305030304" pitchFamily="18" charset="0"/>
              </a:rPr>
              <a:t>an</a:t>
            </a:r>
            <a:r>
              <a:rPr lang="en-US" sz="3200" dirty="0" smtClean="0">
                <a:solidFill>
                  <a:schemeClr val="tx1"/>
                </a:solidFill>
                <a:latin typeface="Book Antiqua" panose="02040602050305030304" pitchFamily="18" charset="0"/>
              </a:rPr>
              <a:t> old city.</a:t>
            </a:r>
            <a:endParaRPr lang="en-US" sz="3200" dirty="0">
              <a:solidFill>
                <a:schemeClr val="tx1"/>
              </a:solidFill>
              <a:latin typeface="Book Antiqua" panose="02040602050305030304" pitchFamily="18" charset="0"/>
            </a:endParaRPr>
          </a:p>
        </p:txBody>
      </p:sp>
      <p:sp>
        <p:nvSpPr>
          <p:cNvPr id="6" name="Up Arrow Callout 5"/>
          <p:cNvSpPr/>
          <p:nvPr/>
        </p:nvSpPr>
        <p:spPr>
          <a:xfrm>
            <a:off x="411958" y="5117566"/>
            <a:ext cx="7261412" cy="1429230"/>
          </a:xfrm>
          <a:prstGeom prst="upArrowCallout">
            <a:avLst/>
          </a:prstGeom>
          <a:ln w="19050"/>
          <a:scene3d>
            <a:camera prst="obliqueTop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Book Antiqua" panose="02040602050305030304" pitchFamily="18" charset="0"/>
              </a:rPr>
              <a:t>What do the underlines say ?</a:t>
            </a:r>
          </a:p>
          <a:p>
            <a:pPr algn="ctr"/>
            <a:endParaRPr lang="en-US" dirty="0"/>
          </a:p>
        </p:txBody>
      </p:sp>
      <p:sp>
        <p:nvSpPr>
          <p:cNvPr id="7" name="Rectangle 6"/>
          <p:cNvSpPr/>
          <p:nvPr/>
        </p:nvSpPr>
        <p:spPr>
          <a:xfrm>
            <a:off x="7760875" y="5617029"/>
            <a:ext cx="2827724" cy="929767"/>
          </a:xfrm>
          <a:prstGeom prst="rect">
            <a:avLst/>
          </a:prstGeom>
          <a:ln w="19050"/>
          <a:scene3d>
            <a:camera prst="obliqueTop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Book Antiqua" panose="02040602050305030304" pitchFamily="18" charset="0"/>
              </a:rPr>
              <a:t>Articles</a:t>
            </a:r>
            <a:endParaRPr lang="en-US" sz="4000" b="1" dirty="0">
              <a:solidFill>
                <a:srgbClr val="FF0000"/>
              </a:solidFill>
              <a:latin typeface="Book Antiqua" panose="0204060205030503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576" y="3032155"/>
            <a:ext cx="2967789" cy="1916968"/>
          </a:xfrm>
          <a:prstGeom prst="rect">
            <a:avLst/>
          </a:prstGeom>
          <a:solidFill>
            <a:srgbClr val="FFFFFF">
              <a:shade val="85000"/>
            </a:srgbClr>
          </a:solidFill>
          <a:ln w="88900" cap="sq">
            <a:solidFill>
              <a:srgbClr val="00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Left Arrow 16"/>
          <p:cNvSpPr/>
          <p:nvPr/>
        </p:nvSpPr>
        <p:spPr>
          <a:xfrm>
            <a:off x="4518212" y="3019739"/>
            <a:ext cx="5640081" cy="1929384"/>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 Antiqua" panose="02040602050305030304" pitchFamily="18" charset="0"/>
              </a:rPr>
              <a:t>Our class teacher dislikes </a:t>
            </a:r>
            <a:r>
              <a:rPr lang="en-US" sz="3200" b="1" u="sng" dirty="0">
                <a:solidFill>
                  <a:srgbClr val="C00000"/>
                </a:solidFill>
                <a:latin typeface="Book Antiqua" panose="02040602050305030304" pitchFamily="18" charset="0"/>
              </a:rPr>
              <a:t>the</a:t>
            </a:r>
            <a:r>
              <a:rPr lang="en-US" sz="3200" dirty="0">
                <a:solidFill>
                  <a:schemeClr val="tx1"/>
                </a:solidFill>
                <a:latin typeface="Book Antiqua" panose="02040602050305030304" pitchFamily="18" charset="0"/>
              </a:rPr>
              <a:t> naughty boy</a:t>
            </a:r>
            <a:r>
              <a:rPr lang="en-US" sz="3200" dirty="0" smtClean="0">
                <a:solidFill>
                  <a:schemeClr val="tx1"/>
                </a:solidFill>
                <a:latin typeface="Book Antiqua" panose="02040602050305030304" pitchFamily="18" charset="0"/>
              </a:rPr>
              <a:t>.</a:t>
            </a:r>
            <a:endParaRPr lang="en-US" sz="3200" dirty="0">
              <a:solidFill>
                <a:schemeClr val="tx1"/>
              </a:solidFill>
              <a:latin typeface="Book Antiqua" panose="0204060205030503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576" y="767219"/>
            <a:ext cx="3013676" cy="1689376"/>
          </a:xfrm>
          <a:prstGeom prst="rect">
            <a:avLst/>
          </a:prstGeom>
          <a:ln w="76200">
            <a:solidFill>
              <a:srgbClr val="00FF00"/>
            </a:solidFill>
          </a:ln>
        </p:spPr>
      </p:pic>
    </p:spTree>
    <p:extLst>
      <p:ext uri="{BB962C8B-B14F-4D97-AF65-F5344CB8AC3E}">
        <p14:creationId xmlns:p14="http://schemas.microsoft.com/office/powerpoint/2010/main" val="24752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2643" y="1247088"/>
            <a:ext cx="6571716" cy="1569660"/>
          </a:xfrm>
          <a:prstGeom prst="rect">
            <a:avLst/>
          </a:prstGeom>
          <a:noFill/>
        </p:spPr>
        <p:txBody>
          <a:bodyPr wrap="square" rtlCol="0">
            <a:spAutoFit/>
          </a:bodyPr>
          <a:lstStyle/>
          <a:p>
            <a:r>
              <a:rPr lang="en-US" sz="4800" b="1" dirty="0">
                <a:latin typeface="Book Antiqua" pitchFamily="18" charset="0"/>
              </a:rPr>
              <a:t>Our today’s lesson is-</a:t>
            </a:r>
          </a:p>
          <a:p>
            <a:endParaRPr lang="en-US" sz="4800" b="1" dirty="0"/>
          </a:p>
        </p:txBody>
      </p:sp>
      <p:grpSp>
        <p:nvGrpSpPr>
          <p:cNvPr id="5" name="Group 4"/>
          <p:cNvGrpSpPr/>
          <p:nvPr/>
        </p:nvGrpSpPr>
        <p:grpSpPr>
          <a:xfrm>
            <a:off x="2833878" y="2292744"/>
            <a:ext cx="5093970" cy="3385933"/>
            <a:chOff x="2916174" y="2228736"/>
            <a:chExt cx="5093970" cy="338593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174" y="2228736"/>
              <a:ext cx="5093970" cy="3385933"/>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3913632" y="3493008"/>
              <a:ext cx="3291840" cy="1015663"/>
            </a:xfrm>
            <a:prstGeom prst="rect">
              <a:avLst/>
            </a:prstGeom>
            <a:solidFill>
              <a:schemeClr val="bg1"/>
            </a:solidFill>
          </p:spPr>
          <p:txBody>
            <a:bodyPr wrap="square" rtlCol="0">
              <a:spAutoFit/>
            </a:bodyPr>
            <a:lstStyle/>
            <a:p>
              <a:r>
                <a:rPr lang="en-US" sz="6000" dirty="0" smtClean="0">
                  <a:latin typeface="Book Antiqua" panose="02040602050305030304" pitchFamily="18" charset="0"/>
                </a:rPr>
                <a:t>Articles</a:t>
              </a:r>
              <a:endParaRPr lang="en-US" sz="6000" dirty="0">
                <a:latin typeface="Book Antiqua" panose="02040602050305030304" pitchFamily="18" charset="0"/>
              </a:endParaRPr>
            </a:p>
          </p:txBody>
        </p:sp>
      </p:grpSp>
    </p:spTree>
    <p:extLst>
      <p:ext uri="{BB962C8B-B14F-4D97-AF65-F5344CB8AC3E}">
        <p14:creationId xmlns:p14="http://schemas.microsoft.com/office/powerpoint/2010/main" val="3775123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499647"/>
            <a:ext cx="9829800" cy="4154984"/>
          </a:xfrm>
          <a:prstGeom prst="rect">
            <a:avLst/>
          </a:prstGeom>
          <a:ln>
            <a:noFill/>
          </a:ln>
        </p:spPr>
        <p:style>
          <a:lnRef idx="2">
            <a:schemeClr val="accent3"/>
          </a:lnRef>
          <a:fillRef idx="1001">
            <a:schemeClr val="lt2"/>
          </a:fillRef>
          <a:effectRef idx="0">
            <a:schemeClr val="accent3"/>
          </a:effectRef>
          <a:fontRef idx="minor">
            <a:schemeClr val="dk1"/>
          </a:fontRef>
        </p:style>
        <p:txBody>
          <a:bodyPr wrap="square" rtlCol="0">
            <a:spAutoFit/>
          </a:bodyPr>
          <a:lstStyle/>
          <a:p>
            <a:r>
              <a:rPr lang="en-US" sz="3600" b="1" dirty="0">
                <a:latin typeface="Book Antiqua" pitchFamily="18" charset="0"/>
              </a:rPr>
              <a:t>At the end of the lesson, we will be able to—</a:t>
            </a:r>
          </a:p>
          <a:p>
            <a:pPr marL="342900" indent="-342900">
              <a:buFont typeface="Wingdings" pitchFamily="2" charset="2"/>
              <a:buChar char="Ø"/>
            </a:pPr>
            <a:r>
              <a:rPr lang="en-US" sz="3600" b="1" dirty="0">
                <a:latin typeface="Book Antiqua" pitchFamily="18" charset="0"/>
              </a:rPr>
              <a:t>d</a:t>
            </a:r>
            <a:r>
              <a:rPr lang="en-US" sz="3600" b="1" dirty="0" smtClean="0">
                <a:latin typeface="Book Antiqua" pitchFamily="18" charset="0"/>
              </a:rPr>
              <a:t>efine Article.</a:t>
            </a:r>
          </a:p>
          <a:p>
            <a:pPr marL="342900" indent="-342900">
              <a:buFont typeface="Wingdings" pitchFamily="2" charset="2"/>
              <a:buChar char="Ø"/>
            </a:pPr>
            <a:r>
              <a:rPr lang="en-US" sz="3600" b="1" dirty="0" smtClean="0">
                <a:latin typeface="Book Antiqua" pitchFamily="18" charset="0"/>
              </a:rPr>
              <a:t>Say the </a:t>
            </a:r>
            <a:r>
              <a:rPr lang="en-US" sz="3600" b="1" dirty="0">
                <a:latin typeface="Book Antiqua" pitchFamily="18" charset="0"/>
              </a:rPr>
              <a:t>features and kind </a:t>
            </a:r>
            <a:r>
              <a:rPr lang="en-US" sz="3600" b="1" dirty="0" smtClean="0">
                <a:latin typeface="Book Antiqua" pitchFamily="18" charset="0"/>
              </a:rPr>
              <a:t>of Article.</a:t>
            </a:r>
            <a:endParaRPr lang="en-US" sz="3600" b="1" dirty="0">
              <a:latin typeface="Book Antiqua" pitchFamily="18" charset="0"/>
            </a:endParaRPr>
          </a:p>
          <a:p>
            <a:pPr marL="342900" indent="-342900">
              <a:buFont typeface="Wingdings" pitchFamily="2" charset="2"/>
              <a:buChar char="Ø"/>
            </a:pPr>
            <a:r>
              <a:rPr lang="en-US" sz="3600" b="1" dirty="0">
                <a:latin typeface="Book Antiqua" pitchFamily="18" charset="0"/>
              </a:rPr>
              <a:t>Identify the </a:t>
            </a:r>
            <a:r>
              <a:rPr lang="en-US" sz="3600" b="1" dirty="0" smtClean="0">
                <a:latin typeface="Book Antiqua" pitchFamily="18" charset="0"/>
              </a:rPr>
              <a:t>Article </a:t>
            </a:r>
            <a:r>
              <a:rPr lang="en-US" sz="3600" b="1" dirty="0">
                <a:latin typeface="Book Antiqua" pitchFamily="18" charset="0"/>
              </a:rPr>
              <a:t>in given sentence</a:t>
            </a:r>
            <a:r>
              <a:rPr lang="en-US" sz="3600" dirty="0">
                <a:latin typeface="Book Antiqua" panose="02040602050305030304" pitchFamily="18" charset="0"/>
                <a:cs typeface="Times New Roman" pitchFamily="18" charset="0"/>
              </a:rPr>
              <a:t>.</a:t>
            </a:r>
            <a:r>
              <a:rPr lang="en-US" sz="3600" b="1" dirty="0">
                <a:latin typeface="Book Antiqua" pitchFamily="18" charset="0"/>
              </a:rPr>
              <a:t> </a:t>
            </a:r>
          </a:p>
          <a:p>
            <a:pPr marL="342900" indent="-342900">
              <a:buFont typeface="Wingdings" pitchFamily="2" charset="2"/>
              <a:buChar char="Ø"/>
            </a:pPr>
            <a:r>
              <a:rPr lang="en-US" sz="3600" b="1" dirty="0">
                <a:latin typeface="Book Antiqua" pitchFamily="18" charset="0"/>
              </a:rPr>
              <a:t>Proper use of </a:t>
            </a:r>
            <a:r>
              <a:rPr lang="en-US" sz="3600" b="1" dirty="0" smtClean="0">
                <a:latin typeface="Book Antiqua" pitchFamily="18" charset="0"/>
              </a:rPr>
              <a:t>Article.</a:t>
            </a:r>
            <a:endParaRPr lang="en-US" sz="3600" b="1" dirty="0">
              <a:latin typeface="Book Antiqua" pitchFamily="18" charset="0"/>
            </a:endParaRPr>
          </a:p>
          <a:p>
            <a:endParaRPr lang="en-US" sz="3600" b="1" dirty="0">
              <a:latin typeface="Book Antiqua" pitchFamily="18" charset="0"/>
            </a:endParaRPr>
          </a:p>
          <a:p>
            <a:endParaRPr lang="en-US" sz="4800" dirty="0" smtClean="0">
              <a:solidFill>
                <a:schemeClr val="tx1"/>
              </a:solidFill>
              <a:latin typeface="NikoshBAN" pitchFamily="2" charset="0"/>
              <a:cs typeface="NikoshBAN" pitchFamily="2" charset="0"/>
            </a:endParaRPr>
          </a:p>
        </p:txBody>
      </p:sp>
      <p:cxnSp>
        <p:nvCxnSpPr>
          <p:cNvPr id="4" name="Straight Connector 3"/>
          <p:cNvCxnSpPr/>
          <p:nvPr/>
        </p:nvCxnSpPr>
        <p:spPr>
          <a:xfrm>
            <a:off x="381000" y="1600200"/>
            <a:ext cx="10287000" cy="0"/>
          </a:xfrm>
          <a:prstGeom prst="line">
            <a:avLst/>
          </a:prstGeom>
          <a:ln w="76200">
            <a:solidFill>
              <a:schemeClr val="tx1"/>
            </a:solidFill>
          </a:ln>
          <a:effectLst>
            <a:glow rad="101600">
              <a:srgbClr val="7030A0">
                <a:alpha val="60000"/>
              </a:srgbClr>
            </a:glow>
          </a:effectLst>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632105" y="316194"/>
            <a:ext cx="5529129" cy="1107996"/>
          </a:xfrm>
          <a:prstGeom prst="rect">
            <a:avLst/>
          </a:prstGeom>
          <a:noFill/>
        </p:spPr>
        <p:txBody>
          <a:bodyPr wrap="square" rtlCol="0">
            <a:spAutoFit/>
          </a:bodyPr>
          <a:lstStyle/>
          <a:p>
            <a:r>
              <a:rPr lang="en-US" sz="4800" b="1" u="sng" dirty="0">
                <a:latin typeface="Book Antiqua" pitchFamily="18" charset="0"/>
              </a:rPr>
              <a:t>Learning outcomes</a:t>
            </a:r>
          </a:p>
          <a:p>
            <a:endParaRPr lang="en-US" dirty="0"/>
          </a:p>
        </p:txBody>
      </p:sp>
    </p:spTree>
    <p:extLst>
      <p:ext uri="{BB962C8B-B14F-4D97-AF65-F5344CB8AC3E}">
        <p14:creationId xmlns:p14="http://schemas.microsoft.com/office/powerpoint/2010/main" val="2647435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95" y="256373"/>
            <a:ext cx="3196127" cy="584775"/>
          </a:xfrm>
          <a:prstGeom prst="rect">
            <a:avLst/>
          </a:prstGeom>
          <a:noFill/>
        </p:spPr>
        <p:txBody>
          <a:bodyPr wrap="square" rtlCol="0">
            <a:spAutoFit/>
          </a:bodyPr>
          <a:lstStyle/>
          <a:p>
            <a:r>
              <a:rPr lang="en-US" sz="3200" b="1" u="sng" dirty="0" smtClean="0">
                <a:latin typeface="Book Antiqua" panose="02040602050305030304" pitchFamily="18" charset="0"/>
              </a:rPr>
              <a:t>Definition:</a:t>
            </a:r>
            <a:endParaRPr lang="en-US" sz="3200" b="1" u="sng" dirty="0">
              <a:latin typeface="Book Antiqua" panose="02040602050305030304" pitchFamily="18" charset="0"/>
            </a:endParaRPr>
          </a:p>
        </p:txBody>
      </p:sp>
      <p:sp>
        <p:nvSpPr>
          <p:cNvPr id="4" name="TextBox 3"/>
          <p:cNvSpPr txBox="1"/>
          <p:nvPr/>
        </p:nvSpPr>
        <p:spPr>
          <a:xfrm>
            <a:off x="930253" y="890092"/>
            <a:ext cx="9206293" cy="2062103"/>
          </a:xfrm>
          <a:prstGeom prst="rect">
            <a:avLst/>
          </a:prstGeom>
          <a:noFill/>
        </p:spPr>
        <p:txBody>
          <a:bodyPr wrap="square" rtlCol="0">
            <a:spAutoFit/>
          </a:bodyPr>
          <a:lstStyle/>
          <a:p>
            <a:r>
              <a:rPr lang="en-US" sz="3200" b="1" dirty="0" smtClean="0">
                <a:latin typeface="Book Antiqua" panose="02040602050305030304" pitchFamily="18" charset="0"/>
              </a:rPr>
              <a:t>Articles: </a:t>
            </a:r>
            <a:r>
              <a:rPr lang="en-US" sz="3200" dirty="0">
                <a:latin typeface="Book Antiqua" panose="02040602050305030304" pitchFamily="18" charset="0"/>
              </a:rPr>
              <a:t>The three words ‘a’  ‘an’ and ‘the’ are called articles , These are also Demonstrative Adjectives </a:t>
            </a:r>
            <a:r>
              <a:rPr lang="en-US" sz="3200" dirty="0" smtClean="0">
                <a:latin typeface="Book Antiqua" panose="02040602050305030304" pitchFamily="18" charset="0"/>
              </a:rPr>
              <a:t>. Such as -</a:t>
            </a:r>
            <a:endParaRPr lang="en-US" sz="3200" dirty="0">
              <a:latin typeface="Book Antiqua" panose="02040602050305030304" pitchFamily="18" charset="0"/>
            </a:endParaRPr>
          </a:p>
          <a:p>
            <a:endParaRPr lang="en-US" sz="3200" dirty="0">
              <a:latin typeface="Book Antiqua" panose="02040602050305030304" pitchFamily="18" charset="0"/>
            </a:endParaRPr>
          </a:p>
        </p:txBody>
      </p:sp>
      <p:grpSp>
        <p:nvGrpSpPr>
          <p:cNvPr id="10" name="Group 9"/>
          <p:cNvGrpSpPr/>
          <p:nvPr/>
        </p:nvGrpSpPr>
        <p:grpSpPr>
          <a:xfrm>
            <a:off x="1025495" y="3068242"/>
            <a:ext cx="2287715" cy="2938921"/>
            <a:chOff x="1142912" y="2748202"/>
            <a:chExt cx="2287715" cy="2938921"/>
          </a:xfrm>
        </p:grpSpPr>
        <p:sp>
          <p:nvSpPr>
            <p:cNvPr id="3" name="TextBox 2"/>
            <p:cNvSpPr txBox="1"/>
            <p:nvPr/>
          </p:nvSpPr>
          <p:spPr>
            <a:xfrm>
              <a:off x="1568557" y="5102348"/>
              <a:ext cx="1778147" cy="584775"/>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A</a:t>
              </a:r>
              <a:r>
                <a:rPr lang="en-US" sz="3200" dirty="0" smtClean="0">
                  <a:latin typeface="Book Antiqua" panose="02040602050305030304" pitchFamily="18" charset="0"/>
                </a:rPr>
                <a:t> ball.</a:t>
              </a:r>
              <a:endParaRPr lang="en-US" sz="3200" dirty="0">
                <a:latin typeface="Book Antiqua" panose="0204060205030503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12" y="2748202"/>
              <a:ext cx="2287715" cy="2277547"/>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1" name="Group 10"/>
          <p:cNvGrpSpPr/>
          <p:nvPr/>
        </p:nvGrpSpPr>
        <p:grpSpPr>
          <a:xfrm>
            <a:off x="4360061" y="3105593"/>
            <a:ext cx="2143125" cy="2882809"/>
            <a:chOff x="4461838" y="2804313"/>
            <a:chExt cx="2143125" cy="2882809"/>
          </a:xfrm>
        </p:grpSpPr>
        <p:sp>
          <p:nvSpPr>
            <p:cNvPr id="5" name="TextBox 4"/>
            <p:cNvSpPr txBox="1"/>
            <p:nvPr/>
          </p:nvSpPr>
          <p:spPr>
            <a:xfrm>
              <a:off x="4690961" y="5102347"/>
              <a:ext cx="1914002" cy="584775"/>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An</a:t>
              </a:r>
              <a:r>
                <a:rPr lang="en-US" sz="3200" dirty="0" smtClean="0">
                  <a:latin typeface="Book Antiqua" panose="02040602050305030304" pitchFamily="18" charset="0"/>
                </a:rPr>
                <a:t> eye.</a:t>
              </a:r>
              <a:endParaRPr lang="en-US" sz="3200" dirty="0">
                <a:latin typeface="Book Antiqua" panose="0204060205030503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838" y="2804313"/>
              <a:ext cx="2143125" cy="2143125"/>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2" name="Group 11"/>
          <p:cNvGrpSpPr/>
          <p:nvPr/>
        </p:nvGrpSpPr>
        <p:grpSpPr>
          <a:xfrm>
            <a:off x="7550037" y="3230061"/>
            <a:ext cx="2414016" cy="2777102"/>
            <a:chOff x="7379208" y="2910022"/>
            <a:chExt cx="2414016" cy="2777102"/>
          </a:xfrm>
        </p:grpSpPr>
        <p:sp>
          <p:nvSpPr>
            <p:cNvPr id="6" name="TextBox 5"/>
            <p:cNvSpPr txBox="1"/>
            <p:nvPr/>
          </p:nvSpPr>
          <p:spPr>
            <a:xfrm>
              <a:off x="7550038" y="5102349"/>
              <a:ext cx="2243186" cy="584775"/>
            </a:xfrm>
            <a:prstGeom prst="rect">
              <a:avLst/>
            </a:prstGeom>
            <a:noFill/>
          </p:spPr>
          <p:txBody>
            <a:bodyPr wrap="square" rtlCol="0">
              <a:spAutoFit/>
            </a:bodyPr>
            <a:lstStyle/>
            <a:p>
              <a:r>
                <a:rPr lang="en-US" sz="3200" b="1" dirty="0" smtClean="0">
                  <a:solidFill>
                    <a:srgbClr val="C00000"/>
                  </a:solidFill>
                  <a:latin typeface="Book Antiqua" panose="02040602050305030304" pitchFamily="18" charset="0"/>
                </a:rPr>
                <a:t>The</a:t>
              </a:r>
              <a:r>
                <a:rPr lang="en-US" sz="3200" dirty="0" smtClean="0">
                  <a:latin typeface="Book Antiqua" panose="02040602050305030304" pitchFamily="18" charset="0"/>
                </a:rPr>
                <a:t> earth.</a:t>
              </a:r>
              <a:endParaRPr lang="en-US" sz="3200" dirty="0">
                <a:latin typeface="Book Antiqua" panose="0204060205030503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208" y="2910022"/>
              <a:ext cx="2156270" cy="1953909"/>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8724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8022" y="482923"/>
            <a:ext cx="7196329" cy="1107996"/>
          </a:xfrm>
          <a:prstGeom prst="rect">
            <a:avLst/>
          </a:prstGeom>
          <a:noFill/>
        </p:spPr>
        <p:txBody>
          <a:bodyPr wrap="square" rtlCol="0">
            <a:spAutoFit/>
          </a:bodyPr>
          <a:lstStyle/>
          <a:p>
            <a:r>
              <a:rPr lang="en-US" sz="4800" b="1" dirty="0">
                <a:latin typeface="Book Antiqua" panose="02040602050305030304" pitchFamily="18" charset="0"/>
              </a:rPr>
              <a:t>Kinds of </a:t>
            </a:r>
            <a:r>
              <a:rPr lang="en-US" sz="4800" b="1" dirty="0" smtClean="0">
                <a:latin typeface="Book Antiqua" panose="02040602050305030304" pitchFamily="18" charset="0"/>
              </a:rPr>
              <a:t>Articles:</a:t>
            </a:r>
            <a:endParaRPr lang="en-US" sz="4800" b="1" dirty="0">
              <a:latin typeface="Book Antiqua" panose="02040602050305030304" pitchFamily="18" charset="0"/>
            </a:endParaRPr>
          </a:p>
          <a:p>
            <a:endParaRPr lang="en-US" dirty="0"/>
          </a:p>
        </p:txBody>
      </p:sp>
      <p:grpSp>
        <p:nvGrpSpPr>
          <p:cNvPr id="5" name="Group 4"/>
          <p:cNvGrpSpPr/>
          <p:nvPr/>
        </p:nvGrpSpPr>
        <p:grpSpPr>
          <a:xfrm>
            <a:off x="1322540" y="1812299"/>
            <a:ext cx="7623628" cy="3864229"/>
            <a:chOff x="2384989" y="1518315"/>
            <a:chExt cx="7623628" cy="3864229"/>
          </a:xfrm>
        </p:grpSpPr>
        <p:sp>
          <p:nvSpPr>
            <p:cNvPr id="6" name="TextBox 5"/>
            <p:cNvSpPr txBox="1"/>
            <p:nvPr/>
          </p:nvSpPr>
          <p:spPr>
            <a:xfrm>
              <a:off x="4975789" y="1518315"/>
              <a:ext cx="2286000" cy="584775"/>
            </a:xfrm>
            <a:prstGeom prst="rect">
              <a:avLst/>
            </a:prstGeom>
            <a:noFill/>
            <a:ln w="38100">
              <a:solidFill>
                <a:schemeClr val="tx1"/>
              </a:solidFill>
            </a:ln>
          </p:spPr>
          <p:txBody>
            <a:bodyPr wrap="square" rtlCol="0">
              <a:spAutoFit/>
            </a:bodyPr>
            <a:lstStyle/>
            <a:p>
              <a:pPr algn="ctr"/>
              <a:r>
                <a:rPr lang="en-US" sz="3200" b="1" dirty="0" smtClean="0">
                  <a:latin typeface="Book Antiqua" pitchFamily="18" charset="0"/>
                </a:rPr>
                <a:t>Article</a:t>
              </a:r>
              <a:endParaRPr lang="en-US" sz="3200" b="1" dirty="0">
                <a:latin typeface="Book Antiqua" pitchFamily="18" charset="0"/>
              </a:endParaRPr>
            </a:p>
          </p:txBody>
        </p:sp>
        <p:grpSp>
          <p:nvGrpSpPr>
            <p:cNvPr id="7" name="Group 6"/>
            <p:cNvGrpSpPr/>
            <p:nvPr/>
          </p:nvGrpSpPr>
          <p:grpSpPr>
            <a:xfrm>
              <a:off x="3727561" y="2106459"/>
              <a:ext cx="5000170" cy="1461366"/>
              <a:chOff x="2180772" y="2765286"/>
              <a:chExt cx="5000170" cy="1461366"/>
            </a:xfrm>
          </p:grpSpPr>
          <p:grpSp>
            <p:nvGrpSpPr>
              <p:cNvPr id="18" name="Group 17"/>
              <p:cNvGrpSpPr/>
              <p:nvPr/>
            </p:nvGrpSpPr>
            <p:grpSpPr>
              <a:xfrm>
                <a:off x="4495800" y="2765286"/>
                <a:ext cx="152400" cy="736284"/>
                <a:chOff x="4495800" y="2765286"/>
                <a:chExt cx="152400" cy="736284"/>
              </a:xfrm>
            </p:grpSpPr>
            <p:sp>
              <p:nvSpPr>
                <p:cNvPr id="27" name="Isosceles Triangle 26"/>
                <p:cNvSpPr/>
                <p:nvPr/>
              </p:nvSpPr>
              <p:spPr>
                <a:xfrm rot="10800000">
                  <a:off x="4495800" y="3272970"/>
                  <a:ext cx="1524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4557486" y="2765286"/>
                  <a:ext cx="14514" cy="507684"/>
                </a:xfrm>
                <a:prstGeom prst="line">
                  <a:avLst/>
                </a:prstGeom>
              </p:spPr>
              <p:style>
                <a:lnRef idx="3">
                  <a:schemeClr val="dk1"/>
                </a:lnRef>
                <a:fillRef idx="0">
                  <a:schemeClr val="dk1"/>
                </a:fillRef>
                <a:effectRef idx="2">
                  <a:schemeClr val="dk1"/>
                </a:effectRef>
                <a:fontRef idx="minor">
                  <a:schemeClr val="tx1"/>
                </a:fontRef>
              </p:style>
            </p:cxnSp>
          </p:grpSp>
          <p:cxnSp>
            <p:nvCxnSpPr>
              <p:cNvPr id="19" name="Straight Connector 18"/>
              <p:cNvCxnSpPr/>
              <p:nvPr/>
            </p:nvCxnSpPr>
            <p:spPr>
              <a:xfrm>
                <a:off x="2224314" y="3505200"/>
                <a:ext cx="4876800" cy="0"/>
              </a:xfrm>
              <a:prstGeom prst="line">
                <a:avLst/>
              </a:prstGeom>
            </p:spPr>
            <p:style>
              <a:lnRef idx="3">
                <a:schemeClr val="dk1"/>
              </a:lnRef>
              <a:fillRef idx="0">
                <a:schemeClr val="dk1"/>
              </a:fillRef>
              <a:effectRef idx="2">
                <a:schemeClr val="dk1"/>
              </a:effectRef>
              <a:fontRef idx="minor">
                <a:schemeClr val="tx1"/>
              </a:fontRef>
            </p:style>
          </p:cxnSp>
          <p:grpSp>
            <p:nvGrpSpPr>
              <p:cNvPr id="20" name="Group 19"/>
              <p:cNvGrpSpPr/>
              <p:nvPr/>
            </p:nvGrpSpPr>
            <p:grpSpPr>
              <a:xfrm>
                <a:off x="2180772" y="3490368"/>
                <a:ext cx="152400" cy="736284"/>
                <a:chOff x="4510314" y="2736258"/>
                <a:chExt cx="152400" cy="736284"/>
              </a:xfrm>
            </p:grpSpPr>
            <p:sp>
              <p:nvSpPr>
                <p:cNvPr id="25" name="Isosceles Triangle 24"/>
                <p:cNvSpPr/>
                <p:nvPr/>
              </p:nvSpPr>
              <p:spPr>
                <a:xfrm rot="10800000">
                  <a:off x="4510314" y="3243942"/>
                  <a:ext cx="1524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557486" y="2736258"/>
                  <a:ext cx="14514" cy="507684"/>
                </a:xfrm>
                <a:prstGeom prst="line">
                  <a:avLst/>
                </a:prstGeom>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7028542" y="3487057"/>
                <a:ext cx="152400" cy="707256"/>
                <a:chOff x="4524828" y="2750772"/>
                <a:chExt cx="152400" cy="707256"/>
              </a:xfrm>
            </p:grpSpPr>
            <p:sp>
              <p:nvSpPr>
                <p:cNvPr id="23" name="Isosceles Triangle 22"/>
                <p:cNvSpPr/>
                <p:nvPr/>
              </p:nvSpPr>
              <p:spPr>
                <a:xfrm rot="10800000">
                  <a:off x="4524828" y="3229428"/>
                  <a:ext cx="1524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4586514" y="2750772"/>
                  <a:ext cx="14514" cy="507684"/>
                </a:xfrm>
                <a:prstGeom prst="line">
                  <a:avLst/>
                </a:prstGeom>
              </p:spPr>
              <p:style>
                <a:lnRef idx="3">
                  <a:schemeClr val="dk1"/>
                </a:lnRef>
                <a:fillRef idx="0">
                  <a:schemeClr val="dk1"/>
                </a:fillRef>
                <a:effectRef idx="2">
                  <a:schemeClr val="dk1"/>
                </a:effectRef>
                <a:fontRef idx="minor">
                  <a:schemeClr val="tx1"/>
                </a:fontRef>
              </p:style>
            </p:cxnSp>
          </p:grpSp>
        </p:grpSp>
        <p:sp>
          <p:nvSpPr>
            <p:cNvPr id="8" name="TextBox 7"/>
            <p:cNvSpPr txBox="1"/>
            <p:nvPr/>
          </p:nvSpPr>
          <p:spPr>
            <a:xfrm>
              <a:off x="2384989" y="3611367"/>
              <a:ext cx="2743200" cy="523220"/>
            </a:xfrm>
            <a:prstGeom prst="rect">
              <a:avLst/>
            </a:prstGeom>
            <a:noFill/>
            <a:ln w="38100" cap="sq" cmpd="sng">
              <a:solidFill>
                <a:schemeClr val="tx1"/>
              </a:solidFill>
              <a:miter lim="800000"/>
            </a:ln>
          </p:spPr>
          <p:txBody>
            <a:bodyPr wrap="square" rtlCol="0">
              <a:spAutoFit/>
            </a:bodyPr>
            <a:lstStyle/>
            <a:p>
              <a:pPr algn="ctr"/>
              <a:r>
                <a:rPr lang="en-US" sz="2800" b="1" dirty="0" smtClean="0">
                  <a:latin typeface="Book Antiqua" pitchFamily="18" charset="0"/>
                </a:rPr>
                <a:t>Definite</a:t>
              </a:r>
              <a:endParaRPr lang="en-US" sz="2800" b="1" dirty="0">
                <a:latin typeface="Book Antiqua" pitchFamily="18" charset="0"/>
              </a:endParaRPr>
            </a:p>
          </p:txBody>
        </p:sp>
        <p:sp>
          <p:nvSpPr>
            <p:cNvPr id="9" name="TextBox 8"/>
            <p:cNvSpPr txBox="1"/>
            <p:nvPr/>
          </p:nvSpPr>
          <p:spPr>
            <a:xfrm>
              <a:off x="7265417" y="3614341"/>
              <a:ext cx="2743200" cy="523220"/>
            </a:xfrm>
            <a:prstGeom prst="rect">
              <a:avLst/>
            </a:prstGeom>
            <a:noFill/>
            <a:ln w="38100" cap="sq" cmpd="sng">
              <a:solidFill>
                <a:schemeClr val="tx1"/>
              </a:solidFill>
              <a:miter lim="800000"/>
            </a:ln>
          </p:spPr>
          <p:txBody>
            <a:bodyPr wrap="square" rtlCol="0">
              <a:spAutoFit/>
            </a:bodyPr>
            <a:lstStyle/>
            <a:p>
              <a:pPr algn="ctr"/>
              <a:r>
                <a:rPr lang="en-US" sz="2800" b="1" dirty="0" smtClean="0">
                  <a:latin typeface="Book Antiqua" pitchFamily="18" charset="0"/>
                </a:rPr>
                <a:t>Indefinite</a:t>
              </a:r>
              <a:endParaRPr lang="en-US" sz="2800" b="1" dirty="0">
                <a:latin typeface="Book Antiqua" pitchFamily="18" charset="0"/>
              </a:endParaRPr>
            </a:p>
          </p:txBody>
        </p:sp>
        <p:grpSp>
          <p:nvGrpSpPr>
            <p:cNvPr id="10" name="Group 9"/>
            <p:cNvGrpSpPr/>
            <p:nvPr/>
          </p:nvGrpSpPr>
          <p:grpSpPr>
            <a:xfrm>
              <a:off x="3630471" y="4143327"/>
              <a:ext cx="152400" cy="707256"/>
              <a:chOff x="7180942" y="3624943"/>
              <a:chExt cx="152400" cy="707256"/>
            </a:xfrm>
          </p:grpSpPr>
          <p:cxnSp>
            <p:nvCxnSpPr>
              <p:cNvPr id="16" name="Straight Connector 15"/>
              <p:cNvCxnSpPr/>
              <p:nvPr/>
            </p:nvCxnSpPr>
            <p:spPr>
              <a:xfrm>
                <a:off x="7242628" y="3624943"/>
                <a:ext cx="14514" cy="507684"/>
              </a:xfrm>
              <a:prstGeom prst="line">
                <a:avLst/>
              </a:prstGeom>
            </p:spPr>
            <p:style>
              <a:lnRef idx="3">
                <a:schemeClr val="dk1"/>
              </a:lnRef>
              <a:fillRef idx="0">
                <a:schemeClr val="dk1"/>
              </a:fillRef>
              <a:effectRef idx="2">
                <a:schemeClr val="dk1"/>
              </a:effectRef>
              <a:fontRef idx="minor">
                <a:schemeClr val="tx1"/>
              </a:fontRef>
            </p:style>
          </p:cxnSp>
          <p:sp>
            <p:nvSpPr>
              <p:cNvPr id="17" name="Isosceles Triangle 16"/>
              <p:cNvSpPr/>
              <p:nvPr/>
            </p:nvSpPr>
            <p:spPr>
              <a:xfrm rot="10800000">
                <a:off x="7180942" y="4103599"/>
                <a:ext cx="1524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575331" y="4117000"/>
              <a:ext cx="152400" cy="707256"/>
              <a:chOff x="7180942" y="3624943"/>
              <a:chExt cx="152400" cy="707256"/>
            </a:xfrm>
          </p:grpSpPr>
          <p:cxnSp>
            <p:nvCxnSpPr>
              <p:cNvPr id="14" name="Straight Connector 13"/>
              <p:cNvCxnSpPr/>
              <p:nvPr/>
            </p:nvCxnSpPr>
            <p:spPr>
              <a:xfrm>
                <a:off x="7242628" y="3624943"/>
                <a:ext cx="14514" cy="507684"/>
              </a:xfrm>
              <a:prstGeom prst="line">
                <a:avLst/>
              </a:prstGeom>
            </p:spPr>
            <p:style>
              <a:lnRef idx="3">
                <a:schemeClr val="dk1"/>
              </a:lnRef>
              <a:fillRef idx="0">
                <a:schemeClr val="dk1"/>
              </a:fillRef>
              <a:effectRef idx="2">
                <a:schemeClr val="dk1"/>
              </a:effectRef>
              <a:fontRef idx="minor">
                <a:schemeClr val="tx1"/>
              </a:fontRef>
            </p:style>
          </p:cxnSp>
          <p:sp>
            <p:nvSpPr>
              <p:cNvPr id="15" name="Isosceles Triangle 14"/>
              <p:cNvSpPr/>
              <p:nvPr/>
            </p:nvSpPr>
            <p:spPr>
              <a:xfrm rot="10800000">
                <a:off x="7180942" y="4103599"/>
                <a:ext cx="152400"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384989" y="4859324"/>
              <a:ext cx="2743200" cy="523220"/>
            </a:xfrm>
            <a:prstGeom prst="rect">
              <a:avLst/>
            </a:prstGeom>
            <a:noFill/>
            <a:ln w="38100" cap="sq" cmpd="sng">
              <a:solidFill>
                <a:schemeClr val="tx1"/>
              </a:solidFill>
              <a:miter lim="800000"/>
            </a:ln>
          </p:spPr>
          <p:txBody>
            <a:bodyPr wrap="square" rtlCol="0">
              <a:spAutoFit/>
            </a:bodyPr>
            <a:lstStyle/>
            <a:p>
              <a:pPr algn="ctr"/>
              <a:r>
                <a:rPr lang="en-US" sz="2800" b="1" dirty="0" smtClean="0">
                  <a:latin typeface="Book Antiqua" pitchFamily="18" charset="0"/>
                </a:rPr>
                <a:t>The</a:t>
              </a:r>
              <a:endParaRPr lang="en-US" sz="2800" b="1" dirty="0">
                <a:latin typeface="Book Antiqua" pitchFamily="18" charset="0"/>
              </a:endParaRPr>
            </a:p>
          </p:txBody>
        </p:sp>
        <p:sp>
          <p:nvSpPr>
            <p:cNvPr id="13" name="TextBox 12"/>
            <p:cNvSpPr txBox="1"/>
            <p:nvPr/>
          </p:nvSpPr>
          <p:spPr>
            <a:xfrm>
              <a:off x="7261789" y="4843721"/>
              <a:ext cx="2743200" cy="523220"/>
            </a:xfrm>
            <a:prstGeom prst="rect">
              <a:avLst/>
            </a:prstGeom>
            <a:noFill/>
            <a:ln w="38100" cap="sq" cmpd="sng">
              <a:solidFill>
                <a:schemeClr val="tx1"/>
              </a:solidFill>
              <a:miter lim="800000"/>
            </a:ln>
          </p:spPr>
          <p:txBody>
            <a:bodyPr wrap="square" rtlCol="0">
              <a:spAutoFit/>
            </a:bodyPr>
            <a:lstStyle/>
            <a:p>
              <a:pPr algn="ctr"/>
              <a:r>
                <a:rPr lang="en-US" sz="2800" b="1" dirty="0" smtClean="0">
                  <a:latin typeface="Book Antiqua" pitchFamily="18" charset="0"/>
                </a:rPr>
                <a:t>A, An</a:t>
              </a:r>
              <a:endParaRPr lang="en-US" sz="2800" b="1" dirty="0">
                <a:latin typeface="Book Antiqua" pitchFamily="18" charset="0"/>
              </a:endParaRPr>
            </a:p>
          </p:txBody>
        </p:sp>
      </p:grpSp>
    </p:spTree>
    <p:extLst>
      <p:ext uri="{BB962C8B-B14F-4D97-AF65-F5344CB8AC3E}">
        <p14:creationId xmlns:p14="http://schemas.microsoft.com/office/powerpoint/2010/main" val="20762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712" y="557784"/>
            <a:ext cx="5458968" cy="646331"/>
          </a:xfrm>
          <a:prstGeom prst="rect">
            <a:avLst/>
          </a:prstGeom>
          <a:noFill/>
        </p:spPr>
        <p:txBody>
          <a:bodyPr wrap="square" rtlCol="0">
            <a:spAutoFit/>
          </a:bodyPr>
          <a:lstStyle/>
          <a:p>
            <a:r>
              <a:rPr lang="en-US" sz="3600" b="1" dirty="0" smtClean="0">
                <a:latin typeface="Book Antiqua" panose="02040602050305030304" pitchFamily="18" charset="0"/>
              </a:rPr>
              <a:t>Indefinite articles:</a:t>
            </a:r>
            <a:endParaRPr lang="en-US" sz="3600" b="1" dirty="0">
              <a:latin typeface="Book Antiqua" panose="02040602050305030304" pitchFamily="18" charset="0"/>
            </a:endParaRPr>
          </a:p>
        </p:txBody>
      </p:sp>
      <p:sp>
        <p:nvSpPr>
          <p:cNvPr id="3" name="TextBox 2"/>
          <p:cNvSpPr txBox="1"/>
          <p:nvPr/>
        </p:nvSpPr>
        <p:spPr>
          <a:xfrm>
            <a:off x="1207008" y="1380744"/>
            <a:ext cx="7836408" cy="584775"/>
          </a:xfrm>
          <a:prstGeom prst="rect">
            <a:avLst/>
          </a:prstGeom>
          <a:noFill/>
        </p:spPr>
        <p:txBody>
          <a:bodyPr wrap="square" rtlCol="0">
            <a:spAutoFit/>
          </a:bodyPr>
          <a:lstStyle/>
          <a:p>
            <a:r>
              <a:rPr lang="en-US" sz="3200" dirty="0" smtClean="0">
                <a:latin typeface="Book Antiqua" panose="02040602050305030304" pitchFamily="18" charset="0"/>
              </a:rPr>
              <a:t>A and an are Indefinite articles. Such as -</a:t>
            </a:r>
            <a:endParaRPr lang="en-US" sz="3200" dirty="0">
              <a:latin typeface="Book Antiqua" panose="02040602050305030304" pitchFamily="18" charset="0"/>
            </a:endParaRPr>
          </a:p>
        </p:txBody>
      </p:sp>
      <p:grpSp>
        <p:nvGrpSpPr>
          <p:cNvPr id="11" name="Group 10"/>
          <p:cNvGrpSpPr/>
          <p:nvPr/>
        </p:nvGrpSpPr>
        <p:grpSpPr>
          <a:xfrm>
            <a:off x="1636776" y="2844200"/>
            <a:ext cx="3044952" cy="2787620"/>
            <a:chOff x="1636776" y="2844200"/>
            <a:chExt cx="3044952" cy="2787620"/>
          </a:xfrm>
        </p:grpSpPr>
        <p:sp>
          <p:nvSpPr>
            <p:cNvPr id="4" name="TextBox 3"/>
            <p:cNvSpPr txBox="1"/>
            <p:nvPr/>
          </p:nvSpPr>
          <p:spPr>
            <a:xfrm>
              <a:off x="1636776" y="5047045"/>
              <a:ext cx="3044952" cy="584775"/>
            </a:xfrm>
            <a:prstGeom prst="rect">
              <a:avLst/>
            </a:prstGeom>
            <a:noFill/>
          </p:spPr>
          <p:txBody>
            <a:bodyPr wrap="square" rtlCol="0">
              <a:spAutoFit/>
            </a:bodyPr>
            <a:lstStyle/>
            <a:p>
              <a:r>
                <a:rPr lang="en-US" sz="3200" dirty="0" smtClean="0">
                  <a:latin typeface="Book Antiqua" panose="02040602050305030304" pitchFamily="18" charset="0"/>
                </a:rPr>
                <a:t>I have </a:t>
              </a:r>
              <a:r>
                <a:rPr lang="en-US" sz="3200" b="1" dirty="0" smtClean="0">
                  <a:solidFill>
                    <a:srgbClr val="C00000"/>
                  </a:solidFill>
                  <a:latin typeface="Book Antiqua" panose="02040602050305030304" pitchFamily="18" charset="0"/>
                </a:rPr>
                <a:t>a</a:t>
              </a:r>
              <a:r>
                <a:rPr lang="en-US" sz="3200" dirty="0" smtClean="0">
                  <a:latin typeface="Book Antiqua" panose="02040602050305030304" pitchFamily="18" charset="0"/>
                </a:rPr>
                <a:t> book.</a:t>
              </a:r>
              <a:endParaRPr lang="en-US" sz="3200" dirty="0">
                <a:latin typeface="Book Antiqua" panose="0204060205030503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775" y="2844200"/>
              <a:ext cx="2588769" cy="1920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9" name="Group 8"/>
          <p:cNvGrpSpPr/>
          <p:nvPr/>
        </p:nvGrpSpPr>
        <p:grpSpPr>
          <a:xfrm>
            <a:off x="5879592" y="2844200"/>
            <a:ext cx="3090672" cy="2787621"/>
            <a:chOff x="5879592" y="2844200"/>
            <a:chExt cx="3090672" cy="2787621"/>
          </a:xfrm>
        </p:grpSpPr>
        <p:sp>
          <p:nvSpPr>
            <p:cNvPr id="5" name="TextBox 4"/>
            <p:cNvSpPr txBox="1"/>
            <p:nvPr/>
          </p:nvSpPr>
          <p:spPr>
            <a:xfrm>
              <a:off x="5879592" y="5047046"/>
              <a:ext cx="3090672" cy="584775"/>
            </a:xfrm>
            <a:prstGeom prst="rect">
              <a:avLst/>
            </a:prstGeom>
            <a:noFill/>
          </p:spPr>
          <p:txBody>
            <a:bodyPr wrap="square" rtlCol="0">
              <a:spAutoFit/>
            </a:bodyPr>
            <a:lstStyle/>
            <a:p>
              <a:r>
                <a:rPr lang="en-US" sz="3200" dirty="0" smtClean="0">
                  <a:latin typeface="Book Antiqua" panose="02040602050305030304" pitchFamily="18" charset="0"/>
                </a:rPr>
                <a:t>This is </a:t>
              </a:r>
              <a:r>
                <a:rPr lang="en-US" sz="3200" b="1" dirty="0" smtClean="0">
                  <a:solidFill>
                    <a:srgbClr val="C00000"/>
                  </a:solidFill>
                  <a:latin typeface="Book Antiqua" panose="02040602050305030304" pitchFamily="18" charset="0"/>
                </a:rPr>
                <a:t>an </a:t>
              </a:r>
              <a:r>
                <a:rPr lang="en-US" sz="3200" dirty="0" smtClean="0">
                  <a:latin typeface="Book Antiqua" panose="02040602050305030304" pitchFamily="18" charset="0"/>
                </a:rPr>
                <a:t>apple</a:t>
              </a:r>
              <a:endParaRPr lang="en-US" sz="3200" dirty="0">
                <a:latin typeface="Book Antiqua" panose="0204060205030503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472" y="2844200"/>
              <a:ext cx="1962912" cy="1962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42307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5297</TotalTime>
  <Words>852</Words>
  <Application>Microsoft Office PowerPoint</Application>
  <PresentationFormat>Custom</PresentationFormat>
  <Paragraphs>109</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 Antiqua</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উত্তর সঠিক হয়েছে</dc:title>
  <dc:creator>Julfiker Ali</dc:creator>
  <cp:lastModifiedBy>Windows User</cp:lastModifiedBy>
  <cp:revision>1018</cp:revision>
  <dcterms:created xsi:type="dcterms:W3CDTF">2017-06-25T05:39:20Z</dcterms:created>
  <dcterms:modified xsi:type="dcterms:W3CDTF">2018-03-06T16:52:38Z</dcterms:modified>
</cp:coreProperties>
</file>